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6"/>
    <p:sldMasterId id="2147483872" r:id="rId7"/>
  </p:sldMasterIdLst>
  <p:notesMasterIdLst>
    <p:notesMasterId r:id="rId30"/>
  </p:notesMasterIdLst>
  <p:sldIdLst>
    <p:sldId id="280" r:id="rId8"/>
    <p:sldId id="663" r:id="rId9"/>
    <p:sldId id="282" r:id="rId10"/>
    <p:sldId id="256" r:id="rId11"/>
    <p:sldId id="288" r:id="rId12"/>
    <p:sldId id="290" r:id="rId13"/>
    <p:sldId id="664" r:id="rId14"/>
    <p:sldId id="665" r:id="rId15"/>
    <p:sldId id="646" r:id="rId16"/>
    <p:sldId id="648" r:id="rId17"/>
    <p:sldId id="643" r:id="rId18"/>
    <p:sldId id="647" r:id="rId19"/>
    <p:sldId id="644" r:id="rId20"/>
    <p:sldId id="649" r:id="rId21"/>
    <p:sldId id="666" r:id="rId22"/>
    <p:sldId id="667" r:id="rId23"/>
    <p:sldId id="668" r:id="rId24"/>
    <p:sldId id="669" r:id="rId25"/>
    <p:sldId id="670" r:id="rId26"/>
    <p:sldId id="671" r:id="rId27"/>
    <p:sldId id="672" r:id="rId28"/>
    <p:sldId id="673" r:id="rId29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4660"/>
  </p:normalViewPr>
  <p:slideViewPr>
    <p:cSldViewPr>
      <p:cViewPr varScale="1">
        <p:scale>
          <a:sx n="68" d="100"/>
          <a:sy n="68" d="100"/>
        </p:scale>
        <p:origin x="16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AD6CAB-7D8A-4AD2-B290-F603829E1E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E104E8-2873-42D5-A30C-CF9CF156ED9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4EB823-A7C3-4D25-9E52-FD12C48AFF53}" type="datetimeFigureOut">
              <a:rPr lang="en-GB"/>
              <a:pPr>
                <a:defRPr/>
              </a:pPr>
              <a:t>17/02/2020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6629D26-9EEC-4664-B318-FC1BF92C40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53E0F1F-C983-4A7D-A874-28695E675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F53F6-15FF-4F00-B493-40543105B7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8DA8BB-69DF-47F7-B356-ECE2E2A1E3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7DB84D19-C763-468B-A2CF-071619DE16F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E5D48E-3814-4272-A7A2-7D9F04DD4561}" type="datetimeFigureOut">
              <a:rPr lang="en-GB" smtClean="0"/>
              <a:pPr>
                <a:defRPr/>
              </a:pPr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44D6-F2AF-41E8-8F50-E3B7B553814A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647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77247E-5C4E-45E9-83AC-CFC79DF83A49}" type="datetimeFigureOut">
              <a:rPr lang="en-GB" smtClean="0"/>
              <a:pPr>
                <a:defRPr/>
              </a:pPr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57EE-55E3-4CDF-A530-1AC5ABF1B5F0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1999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77247E-5C4E-45E9-83AC-CFC79DF83A49}" type="datetimeFigureOut">
              <a:rPr lang="en-GB" smtClean="0"/>
              <a:pPr>
                <a:defRPr/>
              </a:pPr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57EE-55E3-4CDF-A530-1AC5ABF1B5F0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528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77247E-5C4E-45E9-83AC-CFC79DF83A49}" type="datetimeFigureOut">
              <a:rPr lang="en-GB" smtClean="0"/>
              <a:pPr>
                <a:defRPr/>
              </a:pPr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57EE-55E3-4CDF-A530-1AC5ABF1B5F0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6266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77247E-5C4E-45E9-83AC-CFC79DF83A49}" type="datetimeFigureOut">
              <a:rPr lang="en-GB" smtClean="0"/>
              <a:pPr>
                <a:defRPr/>
              </a:pPr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57EE-55E3-4CDF-A530-1AC5ABF1B5F0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7233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77247E-5C4E-45E9-83AC-CFC79DF83A49}" type="datetimeFigureOut">
              <a:rPr lang="en-GB" smtClean="0"/>
              <a:pPr>
                <a:defRPr/>
              </a:pPr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57EE-55E3-4CDF-A530-1AC5ABF1B5F0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8991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8CAF0B-4696-4B18-93E1-18D11EF9DEE2}" type="datetimeFigureOut">
              <a:rPr lang="en-GB" smtClean="0"/>
              <a:pPr>
                <a:defRPr/>
              </a:pPr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4AA60-B548-448D-BD3D-89FE05CF2DAF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023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6443C3-C2B1-4952-BE7F-AA20F346516E}" type="datetimeFigureOut">
              <a:rPr lang="en-GB" smtClean="0"/>
              <a:pPr>
                <a:defRPr/>
              </a:pPr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3637-08AC-46EB-ACDA-714EE2E4AE9C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8758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E5D48E-3814-4272-A7A2-7D9F04DD4561}" type="datetimeFigureOut">
              <a:rPr lang="en-GB" smtClean="0"/>
              <a:pPr>
                <a:defRPr/>
              </a:pPr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44D6-F2AF-41E8-8F50-E3B7B553814A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1406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F20D70-C584-45CD-AA14-EA8A05C90629}" type="datetimeFigureOut">
              <a:rPr lang="en-GB" smtClean="0"/>
              <a:pPr>
                <a:defRPr/>
              </a:pPr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01E2-211E-4DBA-9B03-62F2BAF9DD6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1496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5DBD16-102C-48FA-8194-9203A2859310}" type="datetimeFigureOut">
              <a:rPr lang="en-GB" smtClean="0"/>
              <a:pPr>
                <a:defRPr/>
              </a:pPr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87C0-D8E7-493F-878C-367F4FE017EA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224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F20D70-C584-45CD-AA14-EA8A05C90629}" type="datetimeFigureOut">
              <a:rPr lang="en-GB" smtClean="0"/>
              <a:pPr>
                <a:defRPr/>
              </a:pPr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01E2-211E-4DBA-9B03-62F2BAF9DD6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4943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2AED41-CF26-45B7-93B6-877898C8EA6C}" type="datetimeFigureOut">
              <a:rPr lang="en-GB" smtClean="0"/>
              <a:pPr>
                <a:defRPr/>
              </a:pPr>
              <a:t>17/02/2020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9EAFB-5DCF-42FF-B32E-CF173C9CE7BF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4052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798B4E-F409-45C7-89FE-A6673DDFAFC4}" type="datetimeFigureOut">
              <a:rPr lang="en-GB" smtClean="0"/>
              <a:pPr>
                <a:defRPr/>
              </a:pPr>
              <a:t>17/02/2020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8CB8-AEC6-4D25-B57C-6E7C35B8FDB3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5234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B1162D-BE29-46C1-A251-A5C0493007C3}" type="datetimeFigureOut">
              <a:rPr lang="en-GB" smtClean="0"/>
              <a:pPr>
                <a:defRPr/>
              </a:pPr>
              <a:t>17/02/2020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8B7F-9543-4ED1-8219-04F28F7E05C3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594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9360BA-DF20-4955-BC95-C450DD028099}" type="datetimeFigureOut">
              <a:rPr lang="en-GB" smtClean="0"/>
              <a:pPr>
                <a:defRPr/>
              </a:pPr>
              <a:t>17/02/2020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CF31E-2288-4A70-AF5F-C33F67F32B6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1384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221FC1-CA1C-4784-ABBC-B763405470A4}" type="datetimeFigureOut">
              <a:rPr lang="en-GB" smtClean="0"/>
              <a:pPr>
                <a:defRPr/>
              </a:pPr>
              <a:t>17/02/2020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D34B-07BE-494B-8D38-570B95709714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29562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2094EB-46F8-4924-AD79-330475BB08B7}" type="datetimeFigureOut">
              <a:rPr lang="en-GB" smtClean="0"/>
              <a:pPr>
                <a:defRPr/>
              </a:pPr>
              <a:t>17/02/2020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6EB7-0459-4683-B9C0-EE66DEE3541A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8316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77247E-5C4E-45E9-83AC-CFC79DF83A49}" type="datetimeFigureOut">
              <a:rPr lang="en-GB" smtClean="0"/>
              <a:pPr>
                <a:defRPr/>
              </a:pPr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57EE-55E3-4CDF-A530-1AC5ABF1B5F0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818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77247E-5C4E-45E9-83AC-CFC79DF83A49}" type="datetimeFigureOut">
              <a:rPr lang="en-GB" smtClean="0"/>
              <a:pPr>
                <a:defRPr/>
              </a:pPr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57EE-55E3-4CDF-A530-1AC5ABF1B5F0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8893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77247E-5C4E-45E9-83AC-CFC79DF83A49}" type="datetimeFigureOut">
              <a:rPr lang="en-GB" smtClean="0"/>
              <a:pPr>
                <a:defRPr/>
              </a:pPr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57EE-55E3-4CDF-A530-1AC5ABF1B5F0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1638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77247E-5C4E-45E9-83AC-CFC79DF83A49}" type="datetimeFigureOut">
              <a:rPr lang="en-GB" smtClean="0"/>
              <a:pPr>
                <a:defRPr/>
              </a:pPr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57EE-55E3-4CDF-A530-1AC5ABF1B5F0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635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5DBD16-102C-48FA-8194-9203A2859310}" type="datetimeFigureOut">
              <a:rPr lang="en-GB" smtClean="0"/>
              <a:pPr>
                <a:defRPr/>
              </a:pPr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87C0-D8E7-493F-878C-367F4FE017EA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07674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77247E-5C4E-45E9-83AC-CFC79DF83A49}" type="datetimeFigureOut">
              <a:rPr lang="en-GB" smtClean="0"/>
              <a:pPr>
                <a:defRPr/>
              </a:pPr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57EE-55E3-4CDF-A530-1AC5ABF1B5F0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1079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8CAF0B-4696-4B18-93E1-18D11EF9DEE2}" type="datetimeFigureOut">
              <a:rPr lang="en-GB" smtClean="0"/>
              <a:pPr>
                <a:defRPr/>
              </a:pPr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4AA60-B548-448D-BD3D-89FE05CF2DAF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88950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6443C3-C2B1-4952-BE7F-AA20F346516E}" type="datetimeFigureOut">
              <a:rPr lang="en-GB" smtClean="0"/>
              <a:pPr>
                <a:defRPr/>
              </a:pPr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3637-08AC-46EB-ACDA-714EE2E4AE9C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3381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2AED41-CF26-45B7-93B6-877898C8EA6C}" type="datetimeFigureOut">
              <a:rPr lang="en-GB" smtClean="0"/>
              <a:pPr>
                <a:defRPr/>
              </a:pPr>
              <a:t>17/02/2020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9EAFB-5DCF-42FF-B32E-CF173C9CE7BF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198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798B4E-F409-45C7-89FE-A6673DDFAFC4}" type="datetimeFigureOut">
              <a:rPr lang="en-GB" smtClean="0"/>
              <a:pPr>
                <a:defRPr/>
              </a:pPr>
              <a:t>17/02/2020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8CB8-AEC6-4D25-B57C-6E7C35B8FDB3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509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B1162D-BE29-46C1-A251-A5C0493007C3}" type="datetimeFigureOut">
              <a:rPr lang="en-GB" smtClean="0"/>
              <a:pPr>
                <a:defRPr/>
              </a:pPr>
              <a:t>17/02/2020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8B7F-9543-4ED1-8219-04F28F7E05C3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229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9360BA-DF20-4955-BC95-C450DD028099}" type="datetimeFigureOut">
              <a:rPr lang="en-GB" smtClean="0"/>
              <a:pPr>
                <a:defRPr/>
              </a:pPr>
              <a:t>17/02/2020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CF31E-2288-4A70-AF5F-C33F67F32B6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784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221FC1-CA1C-4784-ABBC-B763405470A4}" type="datetimeFigureOut">
              <a:rPr lang="en-GB" smtClean="0"/>
              <a:pPr>
                <a:defRPr/>
              </a:pPr>
              <a:t>17/02/2020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D34B-07BE-494B-8D38-570B95709714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7736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2094EB-46F8-4924-AD79-330475BB08B7}" type="datetimeFigureOut">
              <a:rPr lang="en-GB" smtClean="0"/>
              <a:pPr>
                <a:defRPr/>
              </a:pPr>
              <a:t>17/02/2020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6EB7-0459-4683-B9C0-EE66DEE3541A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868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D77247E-5C4E-45E9-83AC-CFC79DF83A49}" type="datetimeFigureOut">
              <a:rPr lang="en-GB" smtClean="0"/>
              <a:pPr>
                <a:defRPr/>
              </a:pPr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0A57EE-55E3-4CDF-A530-1AC5ABF1B5F0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420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D77247E-5C4E-45E9-83AC-CFC79DF83A49}" type="datetimeFigureOut">
              <a:rPr lang="en-GB" smtClean="0"/>
              <a:pPr>
                <a:defRPr/>
              </a:pPr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0A57EE-55E3-4CDF-A530-1AC5ABF1B5F0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708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F7F34-BD1A-4047-84E1-D1EF4B40B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2773" y="980728"/>
            <a:ext cx="4547973" cy="4058307"/>
          </a:xfrm>
        </p:spPr>
        <p:txBody>
          <a:bodyPr anchor="b">
            <a:noAutofit/>
          </a:bodyPr>
          <a:lstStyle/>
          <a:p>
            <a:pPr algn="l"/>
            <a:r>
              <a:rPr lang="en-GB" sz="4400" dirty="0">
                <a:solidFill>
                  <a:schemeClr val="tx1"/>
                </a:solidFill>
              </a:rPr>
              <a:t>Entry 1, </a:t>
            </a:r>
            <a:br>
              <a:rPr lang="en-GB" sz="4400" dirty="0">
                <a:solidFill>
                  <a:schemeClr val="tx1"/>
                </a:solidFill>
              </a:rPr>
            </a:br>
            <a:r>
              <a:rPr lang="en-GB" sz="4400" dirty="0">
                <a:solidFill>
                  <a:schemeClr val="tx1"/>
                </a:solidFill>
              </a:rPr>
              <a:t>Entry 2, </a:t>
            </a:r>
            <a:br>
              <a:rPr lang="en-GB" sz="4400" dirty="0">
                <a:solidFill>
                  <a:schemeClr val="tx1"/>
                </a:solidFill>
              </a:rPr>
            </a:br>
            <a:r>
              <a:rPr lang="en-GB" sz="4400" dirty="0">
                <a:solidFill>
                  <a:schemeClr val="tx1"/>
                </a:solidFill>
              </a:rPr>
              <a:t>Entry 3 </a:t>
            </a:r>
            <a:br>
              <a:rPr lang="en-GB" sz="4400" dirty="0">
                <a:solidFill>
                  <a:schemeClr val="tx1"/>
                </a:solidFill>
              </a:rPr>
            </a:br>
            <a:r>
              <a:rPr lang="en-GB" sz="4400" dirty="0">
                <a:solidFill>
                  <a:schemeClr val="tx1"/>
                </a:solidFill>
              </a:rPr>
              <a:t>Functional Skills English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0002A3-4A8C-4E91-95D8-2BAE197D2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689" y="5373216"/>
            <a:ext cx="7068252" cy="860897"/>
          </a:xfrm>
        </p:spPr>
        <p:txBody>
          <a:bodyPr anchor="t">
            <a:normAutofit fontScale="92500" lnSpcReduction="20000"/>
          </a:bodyPr>
          <a:lstStyle/>
          <a:p>
            <a:pPr algn="l"/>
            <a:r>
              <a:rPr lang="en-GB" sz="2800" dirty="0">
                <a:solidFill>
                  <a:schemeClr val="tx1"/>
                </a:solidFill>
              </a:rPr>
              <a:t>Introduction lesson- week 2</a:t>
            </a:r>
          </a:p>
          <a:p>
            <a:pPr algn="l"/>
            <a:r>
              <a:rPr lang="en-GB" sz="2800" dirty="0">
                <a:solidFill>
                  <a:schemeClr val="tx1"/>
                </a:solidFill>
              </a:rPr>
              <a:t>Sally- Anne Grimley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108CBD3B-F6F5-45AD-BB7D-D80146DBC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651" y="-8807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879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B4BC"/>
                </a:solidFill>
                <a:latin typeface="+mn-lt"/>
              </a:rPr>
              <a:t>Entry Level 1: Assessor Notes</a:t>
            </a:r>
            <a:endParaRPr lang="en-GB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650" y="1965960"/>
            <a:ext cx="3885703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GB" sz="1350" dirty="0">
                <a:latin typeface="Calibri" panose="020F0502020204030204"/>
              </a:rPr>
              <a:t>During the discussion with your learner, you will need to complete each of the following: </a:t>
            </a:r>
          </a:p>
          <a:p>
            <a:pPr defTabSz="685800">
              <a:defRPr/>
            </a:pPr>
            <a:endParaRPr lang="en-GB" sz="1350" dirty="0">
              <a:latin typeface="Calibri" panose="020F0502020204030204"/>
            </a:endParaRPr>
          </a:p>
          <a:p>
            <a:pPr marL="257175" indent="-257175" defTabSz="685800">
              <a:buFontTx/>
              <a:buAutoNum type="alphaLcPeriod"/>
              <a:defRPr/>
            </a:pPr>
            <a:r>
              <a:rPr lang="en-GB" sz="1350" b="1" dirty="0">
                <a:latin typeface="Calibri" panose="020F0502020204030204"/>
              </a:rPr>
              <a:t>Ask the learner to follow a single step instruction</a:t>
            </a:r>
          </a:p>
          <a:p>
            <a:pPr defTabSz="685800">
              <a:defRPr/>
            </a:pPr>
            <a:endParaRPr lang="en-GB" sz="1350" b="1" dirty="0">
              <a:latin typeface="Calibri" panose="020F0502020204030204"/>
            </a:endParaRPr>
          </a:p>
          <a:p>
            <a:pPr marL="257175" indent="-257175" defTabSz="685800">
              <a:buFontTx/>
              <a:buAutoNum type="alphaLcPeriod"/>
              <a:defRPr/>
            </a:pPr>
            <a:endParaRPr lang="en-GB" sz="1350" b="1" dirty="0">
              <a:solidFill>
                <a:prstClr val="white"/>
              </a:solidFill>
              <a:latin typeface="Calibri" panose="020F0502020204030204"/>
            </a:endParaRPr>
          </a:p>
          <a:p>
            <a:pPr marL="257175" indent="-257175" defTabSz="685800">
              <a:buFontTx/>
              <a:buAutoNum type="alphaLcPeriod"/>
              <a:defRPr/>
            </a:pPr>
            <a:endParaRPr lang="en-GB" sz="1350" b="1" dirty="0">
              <a:solidFill>
                <a:prstClr val="white"/>
              </a:solidFill>
              <a:latin typeface="Calibri" panose="020F0502020204030204"/>
            </a:endParaRPr>
          </a:p>
          <a:p>
            <a:pPr marL="257175" indent="-257175" defTabSz="685800">
              <a:buFontTx/>
              <a:buAutoNum type="alphaLcPeriod"/>
              <a:defRPr/>
            </a:pPr>
            <a:r>
              <a:rPr lang="en-GB" sz="1350" b="1" dirty="0">
                <a:solidFill>
                  <a:prstClr val="white"/>
                </a:solidFill>
                <a:latin typeface="Calibri" panose="020F0502020204030204"/>
              </a:rPr>
              <a:t>F</a:t>
            </a:r>
          </a:p>
          <a:p>
            <a:pPr marL="257175" indent="-257175" defTabSz="685800">
              <a:buFont typeface="+mj-lt"/>
              <a:buAutoNum type="alphaLcPeriod"/>
              <a:defRPr/>
            </a:pPr>
            <a:r>
              <a:rPr lang="en-GB" sz="1350" b="1" dirty="0">
                <a:solidFill>
                  <a:prstClr val="black"/>
                </a:solidFill>
                <a:latin typeface="Calibri" panose="020F0502020204030204"/>
              </a:rPr>
              <a:t>Introduce the Topic </a:t>
            </a:r>
          </a:p>
          <a:p>
            <a:pPr defTabSz="685800">
              <a:defRPr/>
            </a:pP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889926"/>
            <a:ext cx="3820076" cy="652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40" y="4343534"/>
            <a:ext cx="6129420" cy="23775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61559" y="1040762"/>
            <a:ext cx="3885703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defTabSz="685800">
              <a:buFontTx/>
              <a:buAutoNum type="alphaLcPeriod"/>
              <a:defRPr/>
            </a:pPr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F</a:t>
            </a:r>
          </a:p>
          <a:p>
            <a:pPr marL="257175" indent="-257175" defTabSz="685800">
              <a:buFontTx/>
              <a:buAutoNum type="alphaLcPeriod"/>
              <a:defRPr/>
            </a:pPr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B</a:t>
            </a:r>
          </a:p>
          <a:p>
            <a:pPr marL="257175" indent="-257175" defTabSz="685800">
              <a:buFontTx/>
              <a:buAutoNum type="alphaLcPeriod"/>
              <a:defRPr/>
            </a:pPr>
            <a:r>
              <a:rPr lang="en-GB" sz="1350" b="1" dirty="0">
                <a:latin typeface="Calibri" panose="020F0502020204030204"/>
              </a:rPr>
              <a:t>During the discussion, ask the learner questions about the topic.</a:t>
            </a:r>
          </a:p>
          <a:p>
            <a:pPr marL="257175" indent="-257175" defTabSz="685800">
              <a:buFontTx/>
              <a:buAutoNum type="alphaLcPeriod"/>
              <a:defRPr/>
            </a:pPr>
            <a:endParaRPr lang="en-GB" sz="1350" b="1" dirty="0">
              <a:latin typeface="Calibri" panose="020F0502020204030204"/>
            </a:endParaRPr>
          </a:p>
          <a:p>
            <a:pPr marL="257175" indent="-257175" defTabSz="685800">
              <a:buFontTx/>
              <a:buAutoNum type="alphaLcPeriod"/>
              <a:defRPr/>
            </a:pPr>
            <a:endParaRPr lang="en-GB" sz="1350" b="1" dirty="0">
              <a:latin typeface="Calibri" panose="020F0502020204030204"/>
            </a:endParaRPr>
          </a:p>
          <a:p>
            <a:pPr marL="257175" indent="-257175" defTabSz="685800">
              <a:buFontTx/>
              <a:buAutoNum type="alphaLcPeriod"/>
              <a:defRPr/>
            </a:pPr>
            <a:endParaRPr lang="en-GB" sz="1350" b="1" dirty="0">
              <a:latin typeface="Calibri" panose="020F0502020204030204"/>
            </a:endParaRPr>
          </a:p>
          <a:p>
            <a:pPr marL="257175" indent="-257175" defTabSz="685800">
              <a:buFontTx/>
              <a:buAutoNum type="alphaLcPeriod"/>
              <a:defRPr/>
            </a:pPr>
            <a:endParaRPr lang="en-GB" sz="1350" b="1" dirty="0">
              <a:latin typeface="Calibri" panose="020F0502020204030204"/>
            </a:endParaRPr>
          </a:p>
          <a:p>
            <a:pPr marL="257175" indent="-257175" defTabSz="685800">
              <a:buFontTx/>
              <a:buAutoNum type="alphaLcPeriod"/>
              <a:defRPr/>
            </a:pPr>
            <a:endParaRPr lang="en-GB" sz="1350" b="1" dirty="0">
              <a:latin typeface="Calibri" panose="020F0502020204030204"/>
            </a:endParaRPr>
          </a:p>
          <a:p>
            <a:pPr marL="257175" indent="-257175" defTabSz="685800">
              <a:buFontTx/>
              <a:buAutoNum type="alphaLcPeriod"/>
              <a:defRPr/>
            </a:pPr>
            <a:endParaRPr lang="en-GB" sz="1350" b="1" dirty="0">
              <a:latin typeface="Calibri" panose="020F0502020204030204"/>
            </a:endParaRPr>
          </a:p>
          <a:p>
            <a:pPr marL="257175" indent="-257175" defTabSz="685800">
              <a:buFontTx/>
              <a:buAutoNum type="alphaLcPeriod"/>
              <a:defRPr/>
            </a:pPr>
            <a:endParaRPr lang="en-GB" sz="1350" b="1" dirty="0">
              <a:latin typeface="Calibri" panose="020F0502020204030204"/>
            </a:endParaRPr>
          </a:p>
          <a:p>
            <a:pPr marL="257175" indent="-257175" defTabSz="685800">
              <a:buFontTx/>
              <a:buAutoNum type="alphaLcPeriod"/>
              <a:defRPr/>
            </a:pPr>
            <a:endParaRPr lang="en-GB" sz="1350" b="1" dirty="0">
              <a:latin typeface="Calibri" panose="020F0502020204030204"/>
            </a:endParaRPr>
          </a:p>
          <a:p>
            <a:pPr marL="257175" indent="-257175" defTabSz="685800">
              <a:buFontTx/>
              <a:buAutoNum type="alphaLcPeriod"/>
              <a:defRPr/>
            </a:pPr>
            <a:endParaRPr lang="en-GB" sz="1350" b="1" dirty="0">
              <a:latin typeface="Calibri" panose="020F0502020204030204"/>
            </a:endParaRPr>
          </a:p>
          <a:p>
            <a:pPr marL="257175" indent="-257175" defTabSz="685800">
              <a:buFont typeface="+mj-lt"/>
              <a:buAutoNum type="alphaLcPeriod"/>
              <a:defRPr/>
            </a:pPr>
            <a:r>
              <a:rPr lang="en-GB" sz="1350" b="1" dirty="0">
                <a:latin typeface="Calibri" panose="020F0502020204030204"/>
              </a:rPr>
              <a:t>Say the names of the alphabet</a:t>
            </a:r>
          </a:p>
          <a:p>
            <a:pPr defTabSz="685800">
              <a:defRPr/>
            </a:pP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38555"/>
          <a:stretch/>
        </p:blipFill>
        <p:spPr>
          <a:xfrm>
            <a:off x="4753530" y="2021917"/>
            <a:ext cx="4390470" cy="15168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9459" y="4801424"/>
            <a:ext cx="2286688" cy="123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2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B4BC"/>
                </a:solidFill>
                <a:latin typeface="+mn-lt"/>
              </a:rPr>
              <a:t>Entry Level 2: Structure</a:t>
            </a:r>
            <a:endParaRPr lang="en-GB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650" y="2125266"/>
            <a:ext cx="78867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The SLC assessment for Entry Level 2 is broken down as follows:</a:t>
            </a:r>
          </a:p>
          <a:p>
            <a:pPr defTabSz="685800">
              <a:defRPr/>
            </a:pP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The scenario and topic must be given to the learner </a:t>
            </a:r>
            <a:r>
              <a:rPr lang="en-GB" sz="1350" b="1" dirty="0">
                <a:solidFill>
                  <a:prstClr val="black"/>
                </a:solidFill>
                <a:latin typeface="Calibri" panose="020F0502020204030204"/>
              </a:rPr>
              <a:t>directly prior to the assessment </a:t>
            </a: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taking place on the same day. </a:t>
            </a:r>
          </a:p>
          <a:p>
            <a:pPr defTabSz="685800">
              <a:defRPr/>
            </a:pP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There is an optional </a:t>
            </a:r>
            <a:r>
              <a:rPr lang="en-GB" sz="1350" b="1" dirty="0">
                <a:solidFill>
                  <a:prstClr val="black"/>
                </a:solidFill>
                <a:latin typeface="Calibri" panose="020F0502020204030204"/>
              </a:rPr>
              <a:t>preparation time of up to 30 minutes </a:t>
            </a: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for the learner to prepare for their discussion directly before the assessment takes place.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24001" y="2503544"/>
          <a:ext cx="6095999" cy="2095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816">
                  <a:extLst>
                    <a:ext uri="{9D8B030D-6E8A-4147-A177-3AD203B41FA5}">
                      <a16:colId xmlns:a16="http://schemas.microsoft.com/office/drawing/2014/main" val="305585884"/>
                    </a:ext>
                  </a:extLst>
                </a:gridCol>
                <a:gridCol w="4156544">
                  <a:extLst>
                    <a:ext uri="{9D8B030D-6E8A-4147-A177-3AD203B41FA5}">
                      <a16:colId xmlns:a16="http://schemas.microsoft.com/office/drawing/2014/main" val="116586713"/>
                    </a:ext>
                  </a:extLst>
                </a:gridCol>
                <a:gridCol w="1310639">
                  <a:extLst>
                    <a:ext uri="{9D8B030D-6E8A-4147-A177-3AD203B41FA5}">
                      <a16:colId xmlns:a16="http://schemas.microsoft.com/office/drawing/2014/main" val="44151217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Task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Task Content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Duration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42461499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1-1 discussion </a:t>
                      </a:r>
                    </a:p>
                    <a:p>
                      <a:r>
                        <a:rPr lang="en-GB" sz="1400" dirty="0"/>
                        <a:t>The learner is provided with a choice of topics. The learner completes a 1-1 discussion with the Assessor.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 minutes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07974265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Group discussion</a:t>
                      </a:r>
                    </a:p>
                    <a:p>
                      <a:r>
                        <a:rPr lang="en-GB" sz="1400" dirty="0"/>
                        <a:t>A group of a minimum of 3 learners are instructed to discuss a topic designed to elicit discussion.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 – 3 minutes per learner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59957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336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777" y="4797152"/>
            <a:ext cx="4375398" cy="1325563"/>
          </a:xfrm>
        </p:spPr>
        <p:txBody>
          <a:bodyPr/>
          <a:lstStyle/>
          <a:p>
            <a:r>
              <a:rPr lang="en-GB" b="1" dirty="0">
                <a:solidFill>
                  <a:srgbClr val="00B4BC"/>
                </a:solidFill>
                <a:latin typeface="+mn-lt"/>
              </a:rPr>
              <a:t>Entry Level 2: Structure</a:t>
            </a:r>
            <a:endParaRPr lang="en-GB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85" y="203379"/>
            <a:ext cx="6085512" cy="43168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775" y="4653136"/>
            <a:ext cx="4075448" cy="20014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1048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B4BC"/>
                </a:solidFill>
                <a:latin typeface="+mn-lt"/>
              </a:rPr>
              <a:t>Entry Level 3: Structure</a:t>
            </a:r>
            <a:endParaRPr lang="en-GB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650" y="2125266"/>
            <a:ext cx="78867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The SLC assessment for Entry Level 3 is broken down as follows:</a:t>
            </a:r>
          </a:p>
          <a:p>
            <a:pPr defTabSz="685800">
              <a:defRPr/>
            </a:pP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Learners are allowed </a:t>
            </a:r>
            <a:r>
              <a:rPr lang="en-GB" sz="1350" b="1" dirty="0">
                <a:solidFill>
                  <a:prstClr val="black"/>
                </a:solidFill>
                <a:latin typeface="Calibri" panose="020F0502020204030204"/>
              </a:rPr>
              <a:t>2 hours to research</a:t>
            </a: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 and prepare for their discussions. This preparation and research must take place within the centre. </a:t>
            </a:r>
          </a:p>
          <a:p>
            <a:pPr defTabSz="685800">
              <a:defRPr/>
            </a:pP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A further </a:t>
            </a:r>
            <a:r>
              <a:rPr lang="en-GB" sz="1350" b="1" dirty="0">
                <a:solidFill>
                  <a:prstClr val="black"/>
                </a:solidFill>
                <a:latin typeface="Calibri" panose="020F0502020204030204"/>
              </a:rPr>
              <a:t>20 minutes of optional preparation time </a:t>
            </a: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is allowed for the learner to prepare directly before each group discussion takes place.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24001" y="2503544"/>
          <a:ext cx="6095999" cy="2065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816">
                  <a:extLst>
                    <a:ext uri="{9D8B030D-6E8A-4147-A177-3AD203B41FA5}">
                      <a16:colId xmlns:a16="http://schemas.microsoft.com/office/drawing/2014/main" val="305585884"/>
                    </a:ext>
                  </a:extLst>
                </a:gridCol>
                <a:gridCol w="4156544">
                  <a:extLst>
                    <a:ext uri="{9D8B030D-6E8A-4147-A177-3AD203B41FA5}">
                      <a16:colId xmlns:a16="http://schemas.microsoft.com/office/drawing/2014/main" val="116586713"/>
                    </a:ext>
                  </a:extLst>
                </a:gridCol>
                <a:gridCol w="1310639">
                  <a:extLst>
                    <a:ext uri="{9D8B030D-6E8A-4147-A177-3AD203B41FA5}">
                      <a16:colId xmlns:a16="http://schemas.microsoft.com/office/drawing/2014/main" val="44151217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Task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Task Content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Duration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42461499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Group discussion</a:t>
                      </a:r>
                    </a:p>
                    <a:p>
                      <a:r>
                        <a:rPr lang="en-GB" sz="1400" dirty="0"/>
                        <a:t>A group of a minimum of 3 learners are instructed to discuss a topic designed to elicit discussion.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 – 6 minutes per learner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07974265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Group discussion</a:t>
                      </a:r>
                    </a:p>
                    <a:p>
                      <a:r>
                        <a:rPr lang="en-GB" sz="1400" dirty="0"/>
                        <a:t>A group of a minimum of 3 learners are instructed to discuss a topic designed to elicit discussion.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 – 6 minutes per learner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59957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309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5" y="1196752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B4BC"/>
                </a:solidFill>
                <a:latin typeface="+mn-lt"/>
              </a:rPr>
              <a:t>Entry </a:t>
            </a:r>
            <a:br>
              <a:rPr lang="en-GB" b="1" dirty="0">
                <a:solidFill>
                  <a:srgbClr val="00B4BC"/>
                </a:solidFill>
                <a:latin typeface="+mn-lt"/>
              </a:rPr>
            </a:br>
            <a:r>
              <a:rPr lang="en-GB" b="1" dirty="0">
                <a:solidFill>
                  <a:srgbClr val="00B4BC"/>
                </a:solidFill>
                <a:latin typeface="+mn-lt"/>
              </a:rPr>
              <a:t>Level 3: Structure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800" y="404664"/>
            <a:ext cx="6621744" cy="3080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789040"/>
            <a:ext cx="6043137" cy="2801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289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43C42C-71F9-40E4-B252-6F92B25588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0" t="20769" r="23914" b="13247"/>
          <a:stretch/>
        </p:blipFill>
        <p:spPr>
          <a:xfrm>
            <a:off x="251520" y="260648"/>
            <a:ext cx="8872159" cy="5760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4602E7-C1F1-4383-97C8-1F0AAB613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778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80FA3-B46F-474E-BF41-5D0F3D5F4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2F7B9-5506-4E83-81F7-593425BD7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FBA00F-BE08-49AA-896F-2D717F7A4C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3" t="32358" r="23914" b="19127"/>
          <a:stretch/>
        </p:blipFill>
        <p:spPr>
          <a:xfrm>
            <a:off x="189645" y="980728"/>
            <a:ext cx="8764710" cy="412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07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C39110-1B03-44E0-8BFC-3F3E1A7541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3" t="24104" r="21651" b="19404"/>
          <a:stretch/>
        </p:blipFill>
        <p:spPr>
          <a:xfrm>
            <a:off x="207414" y="1412776"/>
            <a:ext cx="8729172" cy="45949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92990B-A758-4F8D-B149-771433F99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1470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4E5AD-30C7-4800-83BB-02F1F1F2E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7BF0B-BC57-4C90-BF5B-B062D1D33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7CB2A2-DA98-4E03-A337-E8184BEC95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5" t="20769" r="23914" b="10307"/>
          <a:stretch/>
        </p:blipFill>
        <p:spPr>
          <a:xfrm>
            <a:off x="575526" y="816637"/>
            <a:ext cx="7537753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67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3681C-CA0B-483A-804A-83686472C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8E5EA1-42EE-4D1D-8414-5E23A51F4A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82" t="21760" r="25107" b="21067"/>
          <a:stretch/>
        </p:blipFill>
        <p:spPr>
          <a:xfrm>
            <a:off x="768144" y="1191207"/>
            <a:ext cx="7790835" cy="447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28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7700A-20B3-4211-A95A-63EC5B1CD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 today and tomorrow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658B4-C46D-46FB-A652-AF0809482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Today</a:t>
            </a:r>
          </a:p>
          <a:p>
            <a:r>
              <a:rPr lang="en-GB" dirty="0"/>
              <a:t>Speaking and listening assessment- breakdown</a:t>
            </a:r>
          </a:p>
          <a:p>
            <a:r>
              <a:rPr lang="en-GB" dirty="0"/>
              <a:t>Time to prep for speaking and listening</a:t>
            </a:r>
          </a:p>
          <a:p>
            <a:r>
              <a:rPr lang="en-GB" dirty="0"/>
              <a:t>Group for speaking and listening</a:t>
            </a:r>
          </a:p>
          <a:p>
            <a:r>
              <a:rPr lang="en-GB" dirty="0"/>
              <a:t>Maths none calculator exam- have a look</a:t>
            </a:r>
          </a:p>
          <a:p>
            <a:endParaRPr lang="en-GB" dirty="0"/>
          </a:p>
          <a:p>
            <a:r>
              <a:rPr lang="en-GB" b="1" dirty="0"/>
              <a:t>Tomorrow</a:t>
            </a:r>
          </a:p>
          <a:p>
            <a:r>
              <a:rPr lang="en-GB" dirty="0"/>
              <a:t>Carry out speaking and listening assessment in groups</a:t>
            </a:r>
          </a:p>
          <a:p>
            <a:r>
              <a:rPr lang="en-GB" dirty="0"/>
              <a:t>Complete none calculator maths exam</a:t>
            </a:r>
          </a:p>
        </p:txBody>
      </p:sp>
    </p:spTree>
    <p:extLst>
      <p:ext uri="{BB962C8B-B14F-4D97-AF65-F5344CB8AC3E}">
        <p14:creationId xmlns:p14="http://schemas.microsoft.com/office/powerpoint/2010/main" val="1066571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C3A24-CF30-4746-86C3-5F0A0AB89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159CAA-3D4A-4B3E-BD6E-8F4A6D302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47" t="23876" r="21706" b="21068"/>
          <a:stretch/>
        </p:blipFill>
        <p:spPr>
          <a:xfrm>
            <a:off x="607712" y="1270000"/>
            <a:ext cx="7768559" cy="39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15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56269-499D-49A5-A5A9-BB8CB4744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C85A2B-D18B-4057-A803-A4538277F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313" t="23877" r="22839" b="14715"/>
          <a:stretch/>
        </p:blipFill>
        <p:spPr>
          <a:xfrm>
            <a:off x="222679" y="1083195"/>
            <a:ext cx="8250763" cy="469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05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2690-F90E-4BC3-9867-0295530A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DBDFC2-8394-4492-8ADF-F31CF0420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47" t="21760" r="22839" b="6245"/>
          <a:stretch/>
        </p:blipFill>
        <p:spPr>
          <a:xfrm>
            <a:off x="467544" y="609600"/>
            <a:ext cx="7836168" cy="532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40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594C1-1372-4279-B27E-B6E59D976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Qualification structure: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C5FE4-BB80-42A3-94A5-D071B96B7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The following components are internally assessed: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 Speaking, Listening and Communicating </a:t>
            </a:r>
          </a:p>
          <a:p>
            <a:pPr marL="0" indent="0">
              <a:buNone/>
            </a:pPr>
            <a:r>
              <a:rPr lang="en-GB" sz="2000" dirty="0"/>
              <a:t> Reading</a:t>
            </a:r>
          </a:p>
          <a:p>
            <a:pPr marL="0" indent="0">
              <a:buNone/>
            </a:pPr>
            <a:r>
              <a:rPr lang="en-GB" sz="2000" dirty="0"/>
              <a:t> Writing – spelling test/ Alphabet order</a:t>
            </a:r>
          </a:p>
        </p:txBody>
      </p:sp>
      <p:pic>
        <p:nvPicPr>
          <p:cNvPr id="1026" name="Picture 2" descr="Image result for reading writing and speaking and listening">
            <a:extLst>
              <a:ext uri="{FF2B5EF4-FFF2-40B4-BE49-F238E27FC236}">
                <a16:creationId xmlns:a16="http://schemas.microsoft.com/office/drawing/2014/main" id="{3517D404-DC03-4876-9297-78B216F96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437112"/>
            <a:ext cx="5078170" cy="221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71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E39F2-0602-4BF2-BE62-3BD543337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2992474"/>
            <a:ext cx="6858000" cy="873051"/>
          </a:xfrm>
        </p:spPr>
        <p:txBody>
          <a:bodyPr/>
          <a:lstStyle/>
          <a:p>
            <a:r>
              <a:rPr lang="en-GB" dirty="0"/>
              <a:t>Entry Levels NCFE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50E518-99D2-464F-82B8-805D69E970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sz="4800" dirty="0"/>
              <a:t>Speaking &amp; Listening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1C520-A8AB-4693-8E1F-261B7397B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88611"/>
            <a:ext cx="437197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39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DC8C5-DBFF-4FC4-A929-305795991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404664"/>
            <a:ext cx="7886700" cy="1325563"/>
          </a:xfrm>
        </p:spPr>
        <p:txBody>
          <a:bodyPr/>
          <a:lstStyle/>
          <a:p>
            <a:r>
              <a:rPr lang="en-GB" dirty="0"/>
              <a:t>Speaking, Listening and Communicating (SLC)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DD7705-3BC5-4B07-BDF8-68492C1A3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964" t="36814" r="28207" b="39853"/>
          <a:stretch/>
        </p:blipFill>
        <p:spPr>
          <a:xfrm>
            <a:off x="333346" y="2420888"/>
            <a:ext cx="8477305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04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C5DD7D-3C3B-414C-AE08-BC3C8EA303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3" t="27836" r="62600" b="14537"/>
          <a:stretch/>
        </p:blipFill>
        <p:spPr>
          <a:xfrm>
            <a:off x="4256204" y="1268760"/>
            <a:ext cx="4503269" cy="53220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321179-FB2F-4108-983C-BC3DD8E4C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527" y="476672"/>
            <a:ext cx="6347713" cy="2819400"/>
          </a:xfrm>
        </p:spPr>
        <p:txBody>
          <a:bodyPr/>
          <a:lstStyle/>
          <a:p>
            <a:r>
              <a:rPr lang="en-GB" dirty="0"/>
              <a:t>Speaking and Listening- what are they assessing?</a:t>
            </a:r>
            <a:br>
              <a:rPr lang="en-GB" dirty="0"/>
            </a:br>
            <a:r>
              <a:rPr lang="en-GB" dirty="0"/>
              <a:t>Entry 1</a:t>
            </a:r>
          </a:p>
        </p:txBody>
      </p:sp>
    </p:spTree>
    <p:extLst>
      <p:ext uri="{BB962C8B-B14F-4D97-AF65-F5344CB8AC3E}">
        <p14:creationId xmlns:p14="http://schemas.microsoft.com/office/powerpoint/2010/main" val="1605700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7DC5D-CE34-41AF-95D5-F08B8484F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Entry 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416DB44-8318-45F9-9946-1C75C52D55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386" t="30790" r="62600" b="14538"/>
          <a:stretch/>
        </p:blipFill>
        <p:spPr>
          <a:xfrm>
            <a:off x="3275856" y="218820"/>
            <a:ext cx="5511842" cy="642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10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0A6F2-94CF-443B-99D5-346E73457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Entry 3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148DF3-1AA1-4207-824B-744C2799E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200" t="19326" r="63387" b="23047"/>
          <a:stretch/>
        </p:blipFill>
        <p:spPr>
          <a:xfrm>
            <a:off x="3593661" y="116632"/>
            <a:ext cx="4995174" cy="6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60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B4BC"/>
                </a:solidFill>
                <a:latin typeface="+mn-lt"/>
              </a:rPr>
              <a:t>Entry Level 1: Structure</a:t>
            </a:r>
            <a:endParaRPr lang="en-GB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650" y="1412776"/>
            <a:ext cx="33489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GB" sz="2000" dirty="0">
                <a:latin typeface="Calibri" panose="020F0502020204030204"/>
              </a:rPr>
              <a:t>In addition to the Assessment Activity, there are also </a:t>
            </a:r>
            <a:r>
              <a:rPr lang="en-GB" sz="2000" b="1" dirty="0">
                <a:latin typeface="Calibri" panose="020F0502020204030204"/>
              </a:rPr>
              <a:t>Assessor Notes </a:t>
            </a:r>
            <a:r>
              <a:rPr lang="en-GB" sz="2000" dirty="0">
                <a:latin typeface="Calibri" panose="020F0502020204030204"/>
              </a:rPr>
              <a:t>provided during the assessment to ensure that the learner has the opportunity to:</a:t>
            </a:r>
          </a:p>
          <a:p>
            <a:pPr defTabSz="685800">
              <a:defRPr/>
            </a:pPr>
            <a:endParaRPr lang="en-GB" sz="2000" dirty="0">
              <a:latin typeface="Calibri" panose="020F0502020204030204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Calibri" panose="020F0502020204030204"/>
              </a:rPr>
              <a:t>Respond to an instruction 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Calibri" panose="020F0502020204030204"/>
              </a:rPr>
              <a:t>Say the names of some of the letters of the alphabet 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Calibri" panose="020F0502020204030204"/>
              </a:rPr>
              <a:t>Respond to straightforward questions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336" y="2125267"/>
            <a:ext cx="4489586" cy="2910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889346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476C71BE27044DBCF07A49111B2504" ma:contentTypeVersion="56" ma:contentTypeDescription="Create a new document." ma:contentTypeScope="" ma:versionID="69164c5db49383b929726ed41340df51">
  <xsd:schema xmlns:xsd="http://www.w3.org/2001/XMLSchema" xmlns:xs="http://www.w3.org/2001/XMLSchema" xmlns:p="http://schemas.microsoft.com/office/2006/metadata/properties" xmlns:ns2="15f95986-c634-4740-8031-907f1a1a131b" xmlns:ns3="47e6df95-9216-49aa-aff6-d6aa6b9d7c22" targetNamespace="http://schemas.microsoft.com/office/2006/metadata/properties" ma:root="true" ma:fieldsID="05994f36779f8fb6cc10baba834cd09d" ns2:_="" ns3:_="">
    <xsd:import namespace="15f95986-c634-4740-8031-907f1a1a131b"/>
    <xsd:import namespace="47e6df95-9216-49aa-aff6-d6aa6b9d7c2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2:_dlc_DocId" minOccurs="0"/>
                <xsd:element ref="ns2:_dlc_DocIdUrl" minOccurs="0"/>
                <xsd:element ref="ns2:_dlc_DocIdPersistId" minOccurs="0"/>
                <xsd:element ref="ns3:notes0" minOccurs="0"/>
                <xsd:element ref="ns3:_x0077_r49" minOccurs="0"/>
                <xsd:element ref="ns3:_x0077_dj1" minOccurs="0"/>
                <xsd:element ref="ns3:keyed_x0020_17_x002e_10_x002e_18" minOccurs="0"/>
                <xsd:element ref="ns3:MediaServiceGenerationTime" minOccurs="0"/>
                <xsd:element ref="ns3:MediaServiceEventHashCode" minOccurs="0"/>
                <xsd:element ref="ns3:Uploadedby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95986-c634-4740-8031-907f1a1a131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_dlc_DocId" ma:index="1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e6df95-9216-49aa-aff6-d6aa6b9d7c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notes0" ma:index="22" nillable="true" ma:displayName="notes" ma:description="Video too big to upload have on laptop" ma:internalName="notes0">
      <xsd:simpleType>
        <xsd:restriction base="dms:Text">
          <xsd:maxLength value="255"/>
        </xsd:restriction>
      </xsd:simpleType>
    </xsd:element>
    <xsd:element name="_x0077_r49" ma:index="23" nillable="true" ma:displayName="Text" ma:internalName="_x0077_r49">
      <xsd:simpleType>
        <xsd:restriction base="dms:Text"/>
      </xsd:simpleType>
    </xsd:element>
    <xsd:element name="_x0077_dj1" ma:index="24" nillable="true" ma:displayName="Text" ma:internalName="_x0077_dj1">
      <xsd:simpleType>
        <xsd:restriction base="dms:Text"/>
      </xsd:simpleType>
    </xsd:element>
    <xsd:element name="keyed_x0020_17_x002e_10_x002e_18" ma:index="25" nillable="true" ma:displayName="keyed 17.10.18" ma:format="Dropdown" ma:internalName="keyed_x0020_17_x002e_10_x002e_18">
      <xsd:simpleType>
        <xsd:restriction base="dms:Text">
          <xsd:maxLength value="255"/>
        </xsd:restriction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Uploadedby" ma:index="28" nillable="true" ma:displayName="Uploaded by" ma:format="DateTime" ma:internalName="Uploadedby">
      <xsd:simpleType>
        <xsd:restriction base="dms:DateTime"/>
      </xsd:simpleType>
    </xsd:element>
    <xsd:element name="MediaServiceAutoKeyPoints" ma:index="2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0 xmlns="47e6df95-9216-49aa-aff6-d6aa6b9d7c22" xsi:nil="true"/>
    <_x0077_dj1 xmlns="47e6df95-9216-49aa-aff6-d6aa6b9d7c22" xsi:nil="true"/>
    <keyed_x0020_17_x002e_10_x002e_18 xmlns="47e6df95-9216-49aa-aff6-d6aa6b9d7c22" xsi:nil="true"/>
    <LastSharedByTime xmlns="15f95986-c634-4740-8031-907f1a1a131b" xsi:nil="true"/>
    <LastSharedByUser xmlns="15f95986-c634-4740-8031-907f1a1a131b" xsi:nil="true"/>
    <SharedWithUsers xmlns="15f95986-c634-4740-8031-907f1a1a131b">
      <UserInfo>
        <DisplayName/>
        <AccountId xsi:nil="true"/>
        <AccountType/>
      </UserInfo>
    </SharedWithUsers>
    <_dlc_DocIdPersistId xmlns="15f95986-c634-4740-8031-907f1a1a131b">false</_dlc_DocIdPersistId>
    <_x0077_r49 xmlns="47e6df95-9216-49aa-aff6-d6aa6b9d7c22" xsi:nil="true"/>
    <_dlc_DocId xmlns="15f95986-c634-4740-8031-907f1a1a131b">AJ6YJPUCTUJJ-769199992-135366</_dlc_DocId>
    <Uploadedby xmlns="47e6df95-9216-49aa-aff6-d6aa6b9d7c22" xsi:nil="true"/>
    <_dlc_DocIdUrl xmlns="15f95986-c634-4740-8031-907f1a1a131b">
      <Url>https://sclonline.sharepoint.com/_layouts/15/DocIdRedir.aspx?ID=AJ6YJPUCTUJJ-769199992-135366</Url>
      <Description>AJ6YJPUCTUJJ-769199992-135366</Description>
    </_dlc_DocIdUrl>
  </documentManagement>
</p:properties>
</file>

<file path=customXml/itemProps1.xml><?xml version="1.0" encoding="utf-8"?>
<ds:datastoreItem xmlns:ds="http://schemas.openxmlformats.org/officeDocument/2006/customXml" ds:itemID="{783711F6-D4D7-4E00-A6FD-203C3026F3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f95986-c634-4740-8031-907f1a1a131b"/>
    <ds:schemaRef ds:uri="47e6df95-9216-49aa-aff6-d6aa6b9d7c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6D6692-F497-4A22-BF40-70894D02ADC5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122A1461-5804-4344-B04E-B9F18DBCE78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6161517-063D-42F8-A9A5-77B2A34FAE7C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EE6479E5-E9BA-4AD7-8612-455158CED0D0}">
  <ds:schemaRefs>
    <ds:schemaRef ds:uri="http://purl.org/dc/terms/"/>
    <ds:schemaRef ds:uri="http://www.w3.org/XML/1998/namespace"/>
    <ds:schemaRef ds:uri="http://schemas.microsoft.com/office/2006/documentManagement/types"/>
    <ds:schemaRef ds:uri="47e6df95-9216-49aa-aff6-d6aa6b9d7c22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5f95986-c634-4740-8031-907f1a1a131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982</TotalTime>
  <Words>485</Words>
  <Application>Microsoft Office PowerPoint</Application>
  <PresentationFormat>On-screen Show (4:3)</PresentationFormat>
  <Paragraphs>111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Trebuchet MS</vt:lpstr>
      <vt:lpstr>Wingdings 3</vt:lpstr>
      <vt:lpstr>Facet</vt:lpstr>
      <vt:lpstr>1_Facet</vt:lpstr>
      <vt:lpstr>Entry 1,  Entry 2,  Entry 3  Functional Skills English </vt:lpstr>
      <vt:lpstr>Agenda today and tomorrow</vt:lpstr>
      <vt:lpstr>Qualification structure: </vt:lpstr>
      <vt:lpstr>Entry Levels NCFE</vt:lpstr>
      <vt:lpstr>Speaking, Listening and Communicating (SLC) </vt:lpstr>
      <vt:lpstr>Speaking and Listening- what are they assessing? Entry 1</vt:lpstr>
      <vt:lpstr>Entry 2</vt:lpstr>
      <vt:lpstr>Entry 3</vt:lpstr>
      <vt:lpstr>Entry Level 1: Structure</vt:lpstr>
      <vt:lpstr>Entry Level 1: Assessor Notes</vt:lpstr>
      <vt:lpstr>Entry Level 2: Structure</vt:lpstr>
      <vt:lpstr>Entry Level 2: Structure</vt:lpstr>
      <vt:lpstr>Entry Level 3: Structure</vt:lpstr>
      <vt:lpstr>Entry  Level 3: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</dc:title>
  <dc:creator>User</dc:creator>
  <cp:lastModifiedBy>Sally-Anne Grimley</cp:lastModifiedBy>
  <cp:revision>52</cp:revision>
  <dcterms:created xsi:type="dcterms:W3CDTF">2011-08-18T09:24:11Z</dcterms:created>
  <dcterms:modified xsi:type="dcterms:W3CDTF">2020-02-17T18:59:41Z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Greg Hughes</vt:lpwstr>
  </property>
  <property fmtid="{D5CDD505-2E9C-101B-9397-08002B2CF9AE}" pid="3" name="Order">
    <vt:lpwstr>11105500.0000000</vt:lpwstr>
  </property>
  <property fmtid="{D5CDD505-2E9C-101B-9397-08002B2CF9AE}" pid="4" name="notes0">
    <vt:lpwstr/>
  </property>
  <property fmtid="{D5CDD505-2E9C-101B-9397-08002B2CF9AE}" pid="5" name="xd_ProgID">
    <vt:lpwstr/>
  </property>
  <property fmtid="{D5CDD505-2E9C-101B-9397-08002B2CF9AE}" pid="6" name="SharedWithUsers">
    <vt:lpwstr/>
  </property>
  <property fmtid="{D5CDD505-2E9C-101B-9397-08002B2CF9AE}" pid="7" name="_dlc_DocIdPersistId">
    <vt:lpwstr/>
  </property>
  <property fmtid="{D5CDD505-2E9C-101B-9397-08002B2CF9AE}" pid="8" name="wr49">
    <vt:lpwstr/>
  </property>
  <property fmtid="{D5CDD505-2E9C-101B-9397-08002B2CF9AE}" pid="9" name="display_urn:schemas-microsoft-com:office:office#Author">
    <vt:lpwstr>Greg Hughes</vt:lpwstr>
  </property>
  <property fmtid="{D5CDD505-2E9C-101B-9397-08002B2CF9AE}" pid="10" name="TemplateUrl">
    <vt:lpwstr/>
  </property>
  <property fmtid="{D5CDD505-2E9C-101B-9397-08002B2CF9AE}" pid="11" name="ComplianceAssetId">
    <vt:lpwstr/>
  </property>
  <property fmtid="{D5CDD505-2E9C-101B-9397-08002B2CF9AE}" pid="12" name="wdj1">
    <vt:lpwstr/>
  </property>
  <property fmtid="{D5CDD505-2E9C-101B-9397-08002B2CF9AE}" pid="13" name="keyed 17.10.18">
    <vt:lpwstr/>
  </property>
  <property fmtid="{D5CDD505-2E9C-101B-9397-08002B2CF9AE}" pid="14" name="_dlc_DocId">
    <vt:lpwstr>AJ6YJPUCTUJJ-769199992-111055</vt:lpwstr>
  </property>
  <property fmtid="{D5CDD505-2E9C-101B-9397-08002B2CF9AE}" pid="15" name="Uploadedby">
    <vt:lpwstr/>
  </property>
  <property fmtid="{D5CDD505-2E9C-101B-9397-08002B2CF9AE}" pid="16" name="LastSharedByTime">
    <vt:lpwstr/>
  </property>
  <property fmtid="{D5CDD505-2E9C-101B-9397-08002B2CF9AE}" pid="17" name="LastSharedByUser">
    <vt:lpwstr/>
  </property>
  <property fmtid="{D5CDD505-2E9C-101B-9397-08002B2CF9AE}" pid="18" name="_dlc_DocIdUrl">
    <vt:lpwstr>https://sclonline.sharepoint.com/_layouts/15/DocIdRedir.aspx?ID=AJ6YJPUCTUJJ-769199992-111055, AJ6YJPUCTUJJ-769199992-111055</vt:lpwstr>
  </property>
  <property fmtid="{D5CDD505-2E9C-101B-9397-08002B2CF9AE}" pid="19" name="_SourceUrl">
    <vt:lpwstr/>
  </property>
  <property fmtid="{D5CDD505-2E9C-101B-9397-08002B2CF9AE}" pid="20" name="_SharedFileIndex">
    <vt:lpwstr/>
  </property>
  <property fmtid="{D5CDD505-2E9C-101B-9397-08002B2CF9AE}" pid="21" name="_dlc_DocIdItemGuid">
    <vt:lpwstr>91cc5c43-b58e-43ff-ba65-f794977a2907</vt:lpwstr>
  </property>
  <property fmtid="{D5CDD505-2E9C-101B-9397-08002B2CF9AE}" pid="22" name="xd_Signature">
    <vt:lpwstr/>
  </property>
  <property fmtid="{D5CDD505-2E9C-101B-9397-08002B2CF9AE}" pid="23" name="ContentTypeId">
    <vt:lpwstr>0x01010024476C71BE27044DBCF07A49111B2504</vt:lpwstr>
  </property>
</Properties>
</file>