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6"/>
    <p:sldMasterId id="2147483872" r:id="rId7"/>
  </p:sldMasterIdLst>
  <p:notesMasterIdLst>
    <p:notesMasterId r:id="rId39"/>
  </p:notesMasterIdLst>
  <p:sldIdLst>
    <p:sldId id="280" r:id="rId8"/>
    <p:sldId id="652" r:id="rId9"/>
    <p:sldId id="281" r:id="rId10"/>
    <p:sldId id="270" r:id="rId11"/>
    <p:sldId id="282" r:id="rId12"/>
    <p:sldId id="288" r:id="rId13"/>
    <p:sldId id="290" r:id="rId14"/>
    <p:sldId id="289" r:id="rId15"/>
    <p:sldId id="291" r:id="rId16"/>
    <p:sldId id="292" r:id="rId17"/>
    <p:sldId id="293" r:id="rId18"/>
    <p:sldId id="284" r:id="rId19"/>
    <p:sldId id="256" r:id="rId20"/>
    <p:sldId id="650" r:id="rId21"/>
    <p:sldId id="646" r:id="rId22"/>
    <p:sldId id="648" r:id="rId23"/>
    <p:sldId id="643" r:id="rId24"/>
    <p:sldId id="647" r:id="rId25"/>
    <p:sldId id="644" r:id="rId26"/>
    <p:sldId id="649" r:id="rId27"/>
    <p:sldId id="651" r:id="rId28"/>
    <p:sldId id="653" r:id="rId29"/>
    <p:sldId id="658" r:id="rId30"/>
    <p:sldId id="594" r:id="rId31"/>
    <p:sldId id="656" r:id="rId32"/>
    <p:sldId id="657" r:id="rId33"/>
    <p:sldId id="659" r:id="rId34"/>
    <p:sldId id="660" r:id="rId35"/>
    <p:sldId id="661" r:id="rId36"/>
    <p:sldId id="662" r:id="rId37"/>
    <p:sldId id="655" r:id="rId38"/>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p:cViewPr varScale="1">
        <p:scale>
          <a:sx n="68" d="100"/>
          <a:sy n="68" d="100"/>
        </p:scale>
        <p:origin x="9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AD6CAB-7D8A-4AD2-B290-F603829E1EF9}"/>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85E104E8-2873-42D5-A30C-CF9CF156ED94}"/>
              </a:ext>
            </a:extLst>
          </p:cNvPr>
          <p:cNvSpPr>
            <a:spLocks noGrp="1"/>
          </p:cNvSpPr>
          <p:nvPr>
            <p:ph type="dt" idx="1"/>
          </p:nvPr>
        </p:nvSpPr>
        <p:spPr>
          <a:xfrm>
            <a:off x="3778250" y="0"/>
            <a:ext cx="288925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24EB823-A7C3-4D25-9E52-FD12C48AFF53}" type="datetimeFigureOut">
              <a:rPr lang="en-GB"/>
              <a:pPr>
                <a:defRPr/>
              </a:pPr>
              <a:t>14/02/2020</a:t>
            </a:fld>
            <a:endParaRPr lang="en-GB"/>
          </a:p>
        </p:txBody>
      </p:sp>
      <p:sp>
        <p:nvSpPr>
          <p:cNvPr id="4" name="Slide Image Placeholder 3">
            <a:extLst>
              <a:ext uri="{FF2B5EF4-FFF2-40B4-BE49-F238E27FC236}">
                <a16:creationId xmlns:a16="http://schemas.microsoft.com/office/drawing/2014/main" id="{56629D26-9EEC-4664-B318-FC1BF92C40ED}"/>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53E0F1F-C983-4A7D-A874-28695E67557E}"/>
              </a:ext>
            </a:extLst>
          </p:cNvPr>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F3F53F6-15FF-4F00-B493-40543105B7EA}"/>
              </a:ext>
            </a:extLst>
          </p:cNvPr>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A58DA8BB-69DF-47F7-B356-ECE2E2A1E3EF}"/>
              </a:ext>
            </a:extLst>
          </p:cNvPr>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DB84D19-C763-468B-A2CF-071619DE16F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6E5D48E-3814-4272-A7A2-7D9F04DD4561}"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F2A44D6-F2AF-41E8-8F50-E3B7B553814A}" type="slidenum">
              <a:rPr lang="en-GB" altLang="en-US" smtClean="0"/>
              <a:pPr/>
              <a:t>‹#›</a:t>
            </a:fld>
            <a:endParaRPr lang="en-GB" altLang="en-US"/>
          </a:p>
        </p:txBody>
      </p:sp>
    </p:spTree>
    <p:extLst>
      <p:ext uri="{BB962C8B-B14F-4D97-AF65-F5344CB8AC3E}">
        <p14:creationId xmlns:p14="http://schemas.microsoft.com/office/powerpoint/2010/main" val="235647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Tree>
    <p:extLst>
      <p:ext uri="{BB962C8B-B14F-4D97-AF65-F5344CB8AC3E}">
        <p14:creationId xmlns:p14="http://schemas.microsoft.com/office/powerpoint/2010/main" val="51199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528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Tree>
    <p:extLst>
      <p:ext uri="{BB962C8B-B14F-4D97-AF65-F5344CB8AC3E}">
        <p14:creationId xmlns:p14="http://schemas.microsoft.com/office/powerpoint/2010/main" val="131626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233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Tree>
    <p:extLst>
      <p:ext uri="{BB962C8B-B14F-4D97-AF65-F5344CB8AC3E}">
        <p14:creationId xmlns:p14="http://schemas.microsoft.com/office/powerpoint/2010/main" val="107899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E8CAF0B-4696-4B18-93E1-18D11EF9DEE2}"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DE14AA60-B548-448D-BD3D-89FE05CF2DAF}" type="slidenum">
              <a:rPr lang="en-GB" altLang="en-US" smtClean="0"/>
              <a:pPr/>
              <a:t>‹#›</a:t>
            </a:fld>
            <a:endParaRPr lang="en-GB" altLang="en-US"/>
          </a:p>
        </p:txBody>
      </p:sp>
    </p:spTree>
    <p:extLst>
      <p:ext uri="{BB962C8B-B14F-4D97-AF65-F5344CB8AC3E}">
        <p14:creationId xmlns:p14="http://schemas.microsoft.com/office/powerpoint/2010/main" val="30902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16443C3-C2B1-4952-BE7F-AA20F346516E}"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D0D73637-08AC-46EB-ACDA-714EE2E4AE9C}" type="slidenum">
              <a:rPr lang="en-GB" altLang="en-US" smtClean="0"/>
              <a:pPr/>
              <a:t>‹#›</a:t>
            </a:fld>
            <a:endParaRPr lang="en-GB" altLang="en-US"/>
          </a:p>
        </p:txBody>
      </p:sp>
    </p:spTree>
    <p:extLst>
      <p:ext uri="{BB962C8B-B14F-4D97-AF65-F5344CB8AC3E}">
        <p14:creationId xmlns:p14="http://schemas.microsoft.com/office/powerpoint/2010/main" val="2288758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6E5D48E-3814-4272-A7A2-7D9F04DD4561}"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F2A44D6-F2AF-41E8-8F50-E3B7B553814A}" type="slidenum">
              <a:rPr lang="en-GB" altLang="en-US" smtClean="0"/>
              <a:pPr/>
              <a:t>‹#›</a:t>
            </a:fld>
            <a:endParaRPr lang="en-GB" altLang="en-US"/>
          </a:p>
        </p:txBody>
      </p:sp>
    </p:spTree>
    <p:extLst>
      <p:ext uri="{BB962C8B-B14F-4D97-AF65-F5344CB8AC3E}">
        <p14:creationId xmlns:p14="http://schemas.microsoft.com/office/powerpoint/2010/main" val="1541406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4F20D70-C584-45CD-AA14-EA8A05C9062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CF901E2-211E-4DBA-9B03-62F2BAF9DD67}" type="slidenum">
              <a:rPr lang="en-GB" altLang="en-US" smtClean="0"/>
              <a:pPr/>
              <a:t>‹#›</a:t>
            </a:fld>
            <a:endParaRPr lang="en-GB" altLang="en-US"/>
          </a:p>
        </p:txBody>
      </p:sp>
    </p:spTree>
    <p:extLst>
      <p:ext uri="{BB962C8B-B14F-4D97-AF65-F5344CB8AC3E}">
        <p14:creationId xmlns:p14="http://schemas.microsoft.com/office/powerpoint/2010/main" val="60149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675DBD16-102C-48FA-8194-9203A2859310}"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A47887C0-D8E7-493F-878C-367F4FE017EA}" type="slidenum">
              <a:rPr lang="en-GB" altLang="en-US" smtClean="0"/>
              <a:pPr/>
              <a:t>‹#›</a:t>
            </a:fld>
            <a:endParaRPr lang="en-GB" altLang="en-US"/>
          </a:p>
        </p:txBody>
      </p:sp>
    </p:spTree>
    <p:extLst>
      <p:ext uri="{BB962C8B-B14F-4D97-AF65-F5344CB8AC3E}">
        <p14:creationId xmlns:p14="http://schemas.microsoft.com/office/powerpoint/2010/main" val="124224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4F20D70-C584-45CD-AA14-EA8A05C9062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CF901E2-211E-4DBA-9B03-62F2BAF9DD67}" type="slidenum">
              <a:rPr lang="en-GB" altLang="en-US" smtClean="0"/>
              <a:pPr/>
              <a:t>‹#›</a:t>
            </a:fld>
            <a:endParaRPr lang="en-GB" altLang="en-US"/>
          </a:p>
        </p:txBody>
      </p:sp>
    </p:spTree>
    <p:extLst>
      <p:ext uri="{BB962C8B-B14F-4D97-AF65-F5344CB8AC3E}">
        <p14:creationId xmlns:p14="http://schemas.microsoft.com/office/powerpoint/2010/main" val="564943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02AED41-CF26-45B7-93B6-877898C8EA6C}" type="datetimeFigureOut">
              <a:rPr lang="en-GB" smtClean="0"/>
              <a:pPr>
                <a:defRPr/>
              </a:pPr>
              <a:t>14/02/2020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C3F9EAFB-5DCF-42FF-B32E-CF173C9CE7BF}" type="slidenum">
              <a:rPr lang="en-GB" altLang="en-US" smtClean="0"/>
              <a:pPr/>
              <a:t>‹#›</a:t>
            </a:fld>
            <a:endParaRPr lang="en-GB" altLang="en-US"/>
          </a:p>
        </p:txBody>
      </p:sp>
    </p:spTree>
    <p:extLst>
      <p:ext uri="{BB962C8B-B14F-4D97-AF65-F5344CB8AC3E}">
        <p14:creationId xmlns:p14="http://schemas.microsoft.com/office/powerpoint/2010/main" val="132405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2798B4E-F409-45C7-89FE-A6673DDFAFC4}" type="datetimeFigureOut">
              <a:rPr lang="en-GB" smtClean="0"/>
              <a:pPr>
                <a:defRPr/>
              </a:pPr>
              <a:t>14/02/2020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D61A8CB8-AEC6-4D25-B57C-6E7C35B8FDB3}" type="slidenum">
              <a:rPr lang="en-GB" altLang="en-US" smtClean="0"/>
              <a:pPr/>
              <a:t>‹#›</a:t>
            </a:fld>
            <a:endParaRPr lang="en-GB" altLang="en-US"/>
          </a:p>
        </p:txBody>
      </p:sp>
    </p:spTree>
    <p:extLst>
      <p:ext uri="{BB962C8B-B14F-4D97-AF65-F5344CB8AC3E}">
        <p14:creationId xmlns:p14="http://schemas.microsoft.com/office/powerpoint/2010/main" val="4155234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8B1162D-BE29-46C1-A251-A5C0493007C3}" type="datetimeFigureOut">
              <a:rPr lang="en-GB" smtClean="0"/>
              <a:pPr>
                <a:defRPr/>
              </a:pPr>
              <a:t>14/02/2020</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7678B7F-9543-4ED1-8219-04F28F7E05C3}" type="slidenum">
              <a:rPr lang="en-GB" altLang="en-US" smtClean="0"/>
              <a:pPr/>
              <a:t>‹#›</a:t>
            </a:fld>
            <a:endParaRPr lang="en-GB" altLang="en-US"/>
          </a:p>
        </p:txBody>
      </p:sp>
    </p:spTree>
    <p:extLst>
      <p:ext uri="{BB962C8B-B14F-4D97-AF65-F5344CB8AC3E}">
        <p14:creationId xmlns:p14="http://schemas.microsoft.com/office/powerpoint/2010/main" val="181594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9360BA-DF20-4955-BC95-C450DD028099}" type="datetimeFigureOut">
              <a:rPr lang="en-GB" smtClean="0"/>
              <a:pPr>
                <a:defRPr/>
              </a:pPr>
              <a:t>14/02/2020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8F8CF31E-2288-4A70-AF5F-C33F67F32B67}" type="slidenum">
              <a:rPr lang="en-GB" altLang="en-US" smtClean="0"/>
              <a:pPr/>
              <a:t>‹#›</a:t>
            </a:fld>
            <a:endParaRPr lang="en-GB" altLang="en-US"/>
          </a:p>
        </p:txBody>
      </p:sp>
    </p:spTree>
    <p:extLst>
      <p:ext uri="{BB962C8B-B14F-4D97-AF65-F5344CB8AC3E}">
        <p14:creationId xmlns:p14="http://schemas.microsoft.com/office/powerpoint/2010/main" val="2121384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2221FC1-CA1C-4784-ABBC-B763405470A4}" type="datetimeFigureOut">
              <a:rPr lang="en-GB" smtClean="0"/>
              <a:pPr>
                <a:defRPr/>
              </a:pPr>
              <a:t>14/02/2020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8097D34B-07BE-494B-8D38-570B95709714}" type="slidenum">
              <a:rPr lang="en-GB" altLang="en-US" smtClean="0"/>
              <a:pPr/>
              <a:t>‹#›</a:t>
            </a:fld>
            <a:endParaRPr lang="en-GB" altLang="en-US"/>
          </a:p>
        </p:txBody>
      </p:sp>
    </p:spTree>
    <p:extLst>
      <p:ext uri="{BB962C8B-B14F-4D97-AF65-F5344CB8AC3E}">
        <p14:creationId xmlns:p14="http://schemas.microsoft.com/office/powerpoint/2010/main" val="3812956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52094EB-46F8-4924-AD79-330475BB08B7}" type="datetimeFigureOut">
              <a:rPr lang="en-GB" smtClean="0"/>
              <a:pPr>
                <a:defRPr/>
              </a:pPr>
              <a:t>14/02/2020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FDA56EB7-0459-4683-B9C0-EE66DEE3541A}" type="slidenum">
              <a:rPr lang="en-GB" altLang="en-US" smtClean="0"/>
              <a:pPr/>
              <a:t>‹#›</a:t>
            </a:fld>
            <a:endParaRPr lang="en-GB" altLang="en-US"/>
          </a:p>
        </p:txBody>
      </p:sp>
    </p:spTree>
    <p:extLst>
      <p:ext uri="{BB962C8B-B14F-4D97-AF65-F5344CB8AC3E}">
        <p14:creationId xmlns:p14="http://schemas.microsoft.com/office/powerpoint/2010/main" val="2408316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Tree>
    <p:extLst>
      <p:ext uri="{BB962C8B-B14F-4D97-AF65-F5344CB8AC3E}">
        <p14:creationId xmlns:p14="http://schemas.microsoft.com/office/powerpoint/2010/main" val="50818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8893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Tree>
    <p:extLst>
      <p:ext uri="{BB962C8B-B14F-4D97-AF65-F5344CB8AC3E}">
        <p14:creationId xmlns:p14="http://schemas.microsoft.com/office/powerpoint/2010/main" val="1281638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635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675DBD16-102C-48FA-8194-9203A2859310}"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A47887C0-D8E7-493F-878C-367F4FE017EA}" type="slidenum">
              <a:rPr lang="en-GB" altLang="en-US" smtClean="0"/>
              <a:pPr/>
              <a:t>‹#›</a:t>
            </a:fld>
            <a:endParaRPr lang="en-GB" altLang="en-US"/>
          </a:p>
        </p:txBody>
      </p:sp>
    </p:spTree>
    <p:extLst>
      <p:ext uri="{BB962C8B-B14F-4D97-AF65-F5344CB8AC3E}">
        <p14:creationId xmlns:p14="http://schemas.microsoft.com/office/powerpoint/2010/main" val="720767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40A57EE-55E3-4CDF-A530-1AC5ABF1B5F0}" type="slidenum">
              <a:rPr lang="en-GB" altLang="en-US" smtClean="0"/>
              <a:pPr/>
              <a:t>‹#›</a:t>
            </a:fld>
            <a:endParaRPr lang="en-GB" altLang="en-US"/>
          </a:p>
        </p:txBody>
      </p:sp>
    </p:spTree>
    <p:extLst>
      <p:ext uri="{BB962C8B-B14F-4D97-AF65-F5344CB8AC3E}">
        <p14:creationId xmlns:p14="http://schemas.microsoft.com/office/powerpoint/2010/main" val="3811079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E8CAF0B-4696-4B18-93E1-18D11EF9DEE2}"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DE14AA60-B548-448D-BD3D-89FE05CF2DAF}" type="slidenum">
              <a:rPr lang="en-GB" altLang="en-US" smtClean="0"/>
              <a:pPr/>
              <a:t>‹#›</a:t>
            </a:fld>
            <a:endParaRPr lang="en-GB" altLang="en-US"/>
          </a:p>
        </p:txBody>
      </p:sp>
    </p:spTree>
    <p:extLst>
      <p:ext uri="{BB962C8B-B14F-4D97-AF65-F5344CB8AC3E}">
        <p14:creationId xmlns:p14="http://schemas.microsoft.com/office/powerpoint/2010/main" val="1078895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16443C3-C2B1-4952-BE7F-AA20F346516E}" type="datetimeFigureOut">
              <a:rPr lang="en-GB" smtClean="0"/>
              <a:pPr>
                <a:defRPr/>
              </a:pPr>
              <a:t>14/02/2020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D0D73637-08AC-46EB-ACDA-714EE2E4AE9C}" type="slidenum">
              <a:rPr lang="en-GB" altLang="en-US" smtClean="0"/>
              <a:pPr/>
              <a:t>‹#›</a:t>
            </a:fld>
            <a:endParaRPr lang="en-GB" altLang="en-US"/>
          </a:p>
        </p:txBody>
      </p:sp>
    </p:spTree>
    <p:extLst>
      <p:ext uri="{BB962C8B-B14F-4D97-AF65-F5344CB8AC3E}">
        <p14:creationId xmlns:p14="http://schemas.microsoft.com/office/powerpoint/2010/main" val="183338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02AED41-CF26-45B7-93B6-877898C8EA6C}" type="datetimeFigureOut">
              <a:rPr lang="en-GB" smtClean="0"/>
              <a:pPr>
                <a:defRPr/>
              </a:pPr>
              <a:t>14/02/2020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C3F9EAFB-5DCF-42FF-B32E-CF173C9CE7BF}" type="slidenum">
              <a:rPr lang="en-GB" altLang="en-US" smtClean="0"/>
              <a:pPr/>
              <a:t>‹#›</a:t>
            </a:fld>
            <a:endParaRPr lang="en-GB" altLang="en-US"/>
          </a:p>
        </p:txBody>
      </p:sp>
    </p:spTree>
    <p:extLst>
      <p:ext uri="{BB962C8B-B14F-4D97-AF65-F5344CB8AC3E}">
        <p14:creationId xmlns:p14="http://schemas.microsoft.com/office/powerpoint/2010/main" val="6519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2798B4E-F409-45C7-89FE-A6673DDFAFC4}" type="datetimeFigureOut">
              <a:rPr lang="en-GB" smtClean="0"/>
              <a:pPr>
                <a:defRPr/>
              </a:pPr>
              <a:t>14/02/2020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D61A8CB8-AEC6-4D25-B57C-6E7C35B8FDB3}" type="slidenum">
              <a:rPr lang="en-GB" altLang="en-US" smtClean="0"/>
              <a:pPr/>
              <a:t>‹#›</a:t>
            </a:fld>
            <a:endParaRPr lang="en-GB" altLang="en-US"/>
          </a:p>
        </p:txBody>
      </p:sp>
    </p:spTree>
    <p:extLst>
      <p:ext uri="{BB962C8B-B14F-4D97-AF65-F5344CB8AC3E}">
        <p14:creationId xmlns:p14="http://schemas.microsoft.com/office/powerpoint/2010/main" val="111509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8B1162D-BE29-46C1-A251-A5C0493007C3}" type="datetimeFigureOut">
              <a:rPr lang="en-GB" smtClean="0"/>
              <a:pPr>
                <a:defRPr/>
              </a:pPr>
              <a:t>14/02/2020</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7678B7F-9543-4ED1-8219-04F28F7E05C3}" type="slidenum">
              <a:rPr lang="en-GB" altLang="en-US" smtClean="0"/>
              <a:pPr/>
              <a:t>‹#›</a:t>
            </a:fld>
            <a:endParaRPr lang="en-GB" altLang="en-US"/>
          </a:p>
        </p:txBody>
      </p:sp>
    </p:spTree>
    <p:extLst>
      <p:ext uri="{BB962C8B-B14F-4D97-AF65-F5344CB8AC3E}">
        <p14:creationId xmlns:p14="http://schemas.microsoft.com/office/powerpoint/2010/main" val="164229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9360BA-DF20-4955-BC95-C450DD028099}" type="datetimeFigureOut">
              <a:rPr lang="en-GB" smtClean="0"/>
              <a:pPr>
                <a:defRPr/>
              </a:pPr>
              <a:t>14/02/2020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8F8CF31E-2288-4A70-AF5F-C33F67F32B67}" type="slidenum">
              <a:rPr lang="en-GB" altLang="en-US" smtClean="0"/>
              <a:pPr/>
              <a:t>‹#›</a:t>
            </a:fld>
            <a:endParaRPr lang="en-GB" altLang="en-US"/>
          </a:p>
        </p:txBody>
      </p:sp>
    </p:spTree>
    <p:extLst>
      <p:ext uri="{BB962C8B-B14F-4D97-AF65-F5344CB8AC3E}">
        <p14:creationId xmlns:p14="http://schemas.microsoft.com/office/powerpoint/2010/main" val="283784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2221FC1-CA1C-4784-ABBC-B763405470A4}" type="datetimeFigureOut">
              <a:rPr lang="en-GB" smtClean="0"/>
              <a:pPr>
                <a:defRPr/>
              </a:pPr>
              <a:t>14/02/2020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8097D34B-07BE-494B-8D38-570B95709714}" type="slidenum">
              <a:rPr lang="en-GB" altLang="en-US" smtClean="0"/>
              <a:pPr/>
              <a:t>‹#›</a:t>
            </a:fld>
            <a:endParaRPr lang="en-GB" altLang="en-US"/>
          </a:p>
        </p:txBody>
      </p:sp>
    </p:spTree>
    <p:extLst>
      <p:ext uri="{BB962C8B-B14F-4D97-AF65-F5344CB8AC3E}">
        <p14:creationId xmlns:p14="http://schemas.microsoft.com/office/powerpoint/2010/main" val="276773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52094EB-46F8-4924-AD79-330475BB08B7}" type="datetimeFigureOut">
              <a:rPr lang="en-GB" smtClean="0"/>
              <a:pPr>
                <a:defRPr/>
              </a:pPr>
              <a:t>14/02/2020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FDA56EB7-0459-4683-B9C0-EE66DEE3541A}" type="slidenum">
              <a:rPr lang="en-GB" altLang="en-US" smtClean="0"/>
              <a:pPr/>
              <a:t>‹#›</a:t>
            </a:fld>
            <a:endParaRPr lang="en-GB" altLang="en-US"/>
          </a:p>
        </p:txBody>
      </p:sp>
    </p:spTree>
    <p:extLst>
      <p:ext uri="{BB962C8B-B14F-4D97-AF65-F5344CB8AC3E}">
        <p14:creationId xmlns:p14="http://schemas.microsoft.com/office/powerpoint/2010/main" val="107868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40A57EE-55E3-4CDF-A530-1AC5ABF1B5F0}" type="slidenum">
              <a:rPr lang="en-GB" altLang="en-US" smtClean="0"/>
              <a:pPr/>
              <a:t>‹#›</a:t>
            </a:fld>
            <a:endParaRPr lang="en-GB" altLang="en-US"/>
          </a:p>
        </p:txBody>
      </p:sp>
    </p:spTree>
    <p:extLst>
      <p:ext uri="{BB962C8B-B14F-4D97-AF65-F5344CB8AC3E}">
        <p14:creationId xmlns:p14="http://schemas.microsoft.com/office/powerpoint/2010/main" val="409420130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D77247E-5C4E-45E9-83AC-CFC79DF83A49}" type="datetimeFigureOut">
              <a:rPr lang="en-GB" smtClean="0"/>
              <a:pPr>
                <a:defRPr/>
              </a:pPr>
              <a:t>14/02/2020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40A57EE-55E3-4CDF-A530-1AC5ABF1B5F0}" type="slidenum">
              <a:rPr lang="en-GB" altLang="en-US" smtClean="0"/>
              <a:pPr/>
              <a:t>‹#›</a:t>
            </a:fld>
            <a:endParaRPr lang="en-GB" altLang="en-US"/>
          </a:p>
        </p:txBody>
      </p:sp>
    </p:spTree>
    <p:extLst>
      <p:ext uri="{BB962C8B-B14F-4D97-AF65-F5344CB8AC3E}">
        <p14:creationId xmlns:p14="http://schemas.microsoft.com/office/powerpoint/2010/main" val="394708243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qualhub.co.uk/media/11022/el1-3_spelling-test_set-1_fs-watermarked.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F34-BD1A-4047-84E1-D1EF4B40BE34}"/>
              </a:ext>
            </a:extLst>
          </p:cNvPr>
          <p:cNvSpPr>
            <a:spLocks noGrp="1"/>
          </p:cNvSpPr>
          <p:nvPr>
            <p:ph type="ctrTitle"/>
          </p:nvPr>
        </p:nvSpPr>
        <p:spPr>
          <a:xfrm>
            <a:off x="3792773" y="980728"/>
            <a:ext cx="4547973" cy="4058307"/>
          </a:xfrm>
        </p:spPr>
        <p:txBody>
          <a:bodyPr anchor="b">
            <a:noAutofit/>
          </a:bodyPr>
          <a:lstStyle/>
          <a:p>
            <a:pPr algn="l"/>
            <a:r>
              <a:rPr lang="en-GB" sz="4400" dirty="0">
                <a:solidFill>
                  <a:schemeClr val="tx1"/>
                </a:solidFill>
              </a:rPr>
              <a:t>Entry 1, </a:t>
            </a:r>
            <a:br>
              <a:rPr lang="en-GB" sz="4400" dirty="0">
                <a:solidFill>
                  <a:schemeClr val="tx1"/>
                </a:solidFill>
              </a:rPr>
            </a:br>
            <a:r>
              <a:rPr lang="en-GB" sz="4400" dirty="0">
                <a:solidFill>
                  <a:schemeClr val="tx1"/>
                </a:solidFill>
              </a:rPr>
              <a:t>Entry 2, </a:t>
            </a:r>
            <a:br>
              <a:rPr lang="en-GB" sz="4400" dirty="0">
                <a:solidFill>
                  <a:schemeClr val="tx1"/>
                </a:solidFill>
              </a:rPr>
            </a:br>
            <a:r>
              <a:rPr lang="en-GB" sz="4400" dirty="0">
                <a:solidFill>
                  <a:schemeClr val="tx1"/>
                </a:solidFill>
              </a:rPr>
              <a:t>Entry 3 </a:t>
            </a:r>
            <a:br>
              <a:rPr lang="en-GB" sz="4400" dirty="0">
                <a:solidFill>
                  <a:schemeClr val="tx1"/>
                </a:solidFill>
              </a:rPr>
            </a:br>
            <a:r>
              <a:rPr lang="en-GB" sz="4400" dirty="0">
                <a:solidFill>
                  <a:schemeClr val="tx1"/>
                </a:solidFill>
              </a:rPr>
              <a:t>Functional Skills English </a:t>
            </a:r>
          </a:p>
        </p:txBody>
      </p:sp>
      <p:sp>
        <p:nvSpPr>
          <p:cNvPr id="3" name="Subtitle 2">
            <a:extLst>
              <a:ext uri="{FF2B5EF4-FFF2-40B4-BE49-F238E27FC236}">
                <a16:creationId xmlns:a16="http://schemas.microsoft.com/office/drawing/2014/main" id="{790002A3-4A8C-4E91-95D8-2BAE197D2965}"/>
              </a:ext>
            </a:extLst>
          </p:cNvPr>
          <p:cNvSpPr>
            <a:spLocks noGrp="1"/>
          </p:cNvSpPr>
          <p:nvPr>
            <p:ph type="subTitle" idx="1"/>
          </p:nvPr>
        </p:nvSpPr>
        <p:spPr>
          <a:xfrm>
            <a:off x="1763689" y="5373216"/>
            <a:ext cx="7068252" cy="860897"/>
          </a:xfrm>
        </p:spPr>
        <p:txBody>
          <a:bodyPr anchor="t">
            <a:normAutofit fontScale="92500" lnSpcReduction="20000"/>
          </a:bodyPr>
          <a:lstStyle/>
          <a:p>
            <a:pPr algn="l"/>
            <a:r>
              <a:rPr lang="en-GB" sz="2800" dirty="0">
                <a:solidFill>
                  <a:schemeClr val="tx1"/>
                </a:solidFill>
              </a:rPr>
              <a:t>Introduction lesson- week 1</a:t>
            </a:r>
          </a:p>
          <a:p>
            <a:pPr algn="l"/>
            <a:r>
              <a:rPr lang="en-GB" sz="2800" dirty="0">
                <a:solidFill>
                  <a:schemeClr val="tx1"/>
                </a:solidFill>
              </a:rPr>
              <a:t>Tutor</a:t>
            </a:r>
          </a:p>
        </p:txBody>
      </p:sp>
      <p:pic>
        <p:nvPicPr>
          <p:cNvPr id="1026" name="Picture 2" descr="Image preview">
            <a:extLst>
              <a:ext uri="{FF2B5EF4-FFF2-40B4-BE49-F238E27FC236}">
                <a16:creationId xmlns:a16="http://schemas.microsoft.com/office/drawing/2014/main" id="{108CBD3B-F6F5-45AD-BB7D-D80146DBC9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51" y="-8807"/>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7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BAC3-B0BF-412C-BF5A-90803999E45A}"/>
              </a:ext>
            </a:extLst>
          </p:cNvPr>
          <p:cNvSpPr>
            <a:spLocks noGrp="1"/>
          </p:cNvSpPr>
          <p:nvPr>
            <p:ph type="title"/>
          </p:nvPr>
        </p:nvSpPr>
        <p:spPr/>
        <p:txBody>
          <a:bodyPr/>
          <a:lstStyle/>
          <a:p>
            <a:r>
              <a:rPr lang="en-GB" dirty="0"/>
              <a:t>Writing</a:t>
            </a:r>
          </a:p>
        </p:txBody>
      </p:sp>
      <p:pic>
        <p:nvPicPr>
          <p:cNvPr id="4" name="Content Placeholder 3">
            <a:extLst>
              <a:ext uri="{FF2B5EF4-FFF2-40B4-BE49-F238E27FC236}">
                <a16:creationId xmlns:a16="http://schemas.microsoft.com/office/drawing/2014/main" id="{A6621F79-FDC8-49ED-83BA-63C60FD146AE}"/>
              </a:ext>
            </a:extLst>
          </p:cNvPr>
          <p:cNvPicPr>
            <a:picLocks noGrp="1" noChangeAspect="1"/>
          </p:cNvPicPr>
          <p:nvPr>
            <p:ph idx="1"/>
          </p:nvPr>
        </p:nvPicPr>
        <p:blipFill rotWithShape="1">
          <a:blip r:embed="rId2"/>
          <a:srcRect l="11809" t="25803" r="57079" b="29910"/>
          <a:stretch/>
        </p:blipFill>
        <p:spPr>
          <a:xfrm>
            <a:off x="596480" y="2636912"/>
            <a:ext cx="3975520" cy="3015912"/>
          </a:xfrm>
          <a:prstGeom prst="rect">
            <a:avLst/>
          </a:prstGeom>
        </p:spPr>
      </p:pic>
      <p:pic>
        <p:nvPicPr>
          <p:cNvPr id="5" name="Picture 4">
            <a:extLst>
              <a:ext uri="{FF2B5EF4-FFF2-40B4-BE49-F238E27FC236}">
                <a16:creationId xmlns:a16="http://schemas.microsoft.com/office/drawing/2014/main" id="{E8CA646D-8473-4957-9BF0-D70DDFB7CB34}"/>
              </a:ext>
            </a:extLst>
          </p:cNvPr>
          <p:cNvPicPr>
            <a:picLocks noChangeAspect="1"/>
          </p:cNvPicPr>
          <p:nvPr/>
        </p:nvPicPr>
        <p:blipFill rotWithShape="1">
          <a:blip r:embed="rId3"/>
          <a:srcRect l="12200" t="23353" r="57087" b="20447"/>
          <a:stretch/>
        </p:blipFill>
        <p:spPr>
          <a:xfrm>
            <a:off x="4860032" y="2192639"/>
            <a:ext cx="4003609" cy="3904458"/>
          </a:xfrm>
          <a:prstGeom prst="rect">
            <a:avLst/>
          </a:prstGeom>
        </p:spPr>
      </p:pic>
      <p:sp>
        <p:nvSpPr>
          <p:cNvPr id="6" name="TextBox 5">
            <a:extLst>
              <a:ext uri="{FF2B5EF4-FFF2-40B4-BE49-F238E27FC236}">
                <a16:creationId xmlns:a16="http://schemas.microsoft.com/office/drawing/2014/main" id="{884648E7-7DE0-49EF-BBED-AE81B9213EF2}"/>
              </a:ext>
            </a:extLst>
          </p:cNvPr>
          <p:cNvSpPr txBox="1"/>
          <p:nvPr/>
        </p:nvSpPr>
        <p:spPr>
          <a:xfrm>
            <a:off x="2128025" y="2192214"/>
            <a:ext cx="912429" cy="369332"/>
          </a:xfrm>
          <a:prstGeom prst="rect">
            <a:avLst/>
          </a:prstGeom>
          <a:noFill/>
        </p:spPr>
        <p:txBody>
          <a:bodyPr wrap="none" rtlCol="0">
            <a:spAutoFit/>
          </a:bodyPr>
          <a:lstStyle/>
          <a:p>
            <a:r>
              <a:rPr lang="en-GB" dirty="0"/>
              <a:t>Entry 1</a:t>
            </a:r>
          </a:p>
        </p:txBody>
      </p:sp>
      <p:sp>
        <p:nvSpPr>
          <p:cNvPr id="7" name="TextBox 6">
            <a:extLst>
              <a:ext uri="{FF2B5EF4-FFF2-40B4-BE49-F238E27FC236}">
                <a16:creationId xmlns:a16="http://schemas.microsoft.com/office/drawing/2014/main" id="{E8839AE1-7FF5-4BA4-82FB-3C748041B1E8}"/>
              </a:ext>
            </a:extLst>
          </p:cNvPr>
          <p:cNvSpPr txBox="1"/>
          <p:nvPr/>
        </p:nvSpPr>
        <p:spPr>
          <a:xfrm>
            <a:off x="6405621" y="1691082"/>
            <a:ext cx="912429" cy="369332"/>
          </a:xfrm>
          <a:prstGeom prst="rect">
            <a:avLst/>
          </a:prstGeom>
          <a:noFill/>
        </p:spPr>
        <p:txBody>
          <a:bodyPr wrap="none" rtlCol="0">
            <a:spAutoFit/>
          </a:bodyPr>
          <a:lstStyle/>
          <a:p>
            <a:r>
              <a:rPr lang="en-GB" dirty="0"/>
              <a:t>Entry 2</a:t>
            </a:r>
          </a:p>
        </p:txBody>
      </p:sp>
    </p:spTree>
    <p:extLst>
      <p:ext uri="{BB962C8B-B14F-4D97-AF65-F5344CB8AC3E}">
        <p14:creationId xmlns:p14="http://schemas.microsoft.com/office/powerpoint/2010/main" val="282752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EAA9-EE42-4F4B-B92B-8D982869A35D}"/>
              </a:ext>
            </a:extLst>
          </p:cNvPr>
          <p:cNvSpPr>
            <a:spLocks noGrp="1"/>
          </p:cNvSpPr>
          <p:nvPr>
            <p:ph type="title"/>
          </p:nvPr>
        </p:nvSpPr>
        <p:spPr/>
        <p:txBody>
          <a:bodyPr>
            <a:normAutofit fontScale="90000"/>
          </a:bodyPr>
          <a:lstStyle/>
          <a:p>
            <a:r>
              <a:rPr lang="en-GB" dirty="0"/>
              <a:t>Writing</a:t>
            </a:r>
            <a:br>
              <a:rPr lang="en-GB" dirty="0"/>
            </a:br>
            <a:br>
              <a:rPr lang="en-GB" dirty="0"/>
            </a:br>
            <a:r>
              <a:rPr lang="en-GB" dirty="0"/>
              <a:t>Entry 3</a:t>
            </a:r>
          </a:p>
        </p:txBody>
      </p:sp>
      <p:pic>
        <p:nvPicPr>
          <p:cNvPr id="4" name="Content Placeholder 3">
            <a:extLst>
              <a:ext uri="{FF2B5EF4-FFF2-40B4-BE49-F238E27FC236}">
                <a16:creationId xmlns:a16="http://schemas.microsoft.com/office/drawing/2014/main" id="{45A66064-B96A-423B-B55A-C78F3CEF13C8}"/>
              </a:ext>
            </a:extLst>
          </p:cNvPr>
          <p:cNvPicPr>
            <a:picLocks noGrp="1" noChangeAspect="1"/>
          </p:cNvPicPr>
          <p:nvPr>
            <p:ph idx="1"/>
          </p:nvPr>
        </p:nvPicPr>
        <p:blipFill rotWithShape="1">
          <a:blip r:embed="rId2"/>
          <a:srcRect l="11809" t="15738" r="57079" b="9779"/>
          <a:stretch/>
        </p:blipFill>
        <p:spPr>
          <a:xfrm>
            <a:off x="3455174" y="109133"/>
            <a:ext cx="5204116" cy="6639734"/>
          </a:xfrm>
          <a:prstGeom prst="rect">
            <a:avLst/>
          </a:prstGeom>
        </p:spPr>
      </p:pic>
    </p:spTree>
    <p:extLst>
      <p:ext uri="{BB962C8B-B14F-4D97-AF65-F5344CB8AC3E}">
        <p14:creationId xmlns:p14="http://schemas.microsoft.com/office/powerpoint/2010/main" val="295171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6832-D415-4F73-B1B4-83FA2687F542}"/>
              </a:ext>
            </a:extLst>
          </p:cNvPr>
          <p:cNvSpPr>
            <a:spLocks noGrp="1"/>
          </p:cNvSpPr>
          <p:nvPr>
            <p:ph type="title"/>
          </p:nvPr>
        </p:nvSpPr>
        <p:spPr/>
        <p:txBody>
          <a:bodyPr/>
          <a:lstStyle/>
          <a:p>
            <a:r>
              <a:rPr lang="en-GB" b="1" u="sng" dirty="0"/>
              <a:t>8 Week Course Structure</a:t>
            </a:r>
          </a:p>
        </p:txBody>
      </p:sp>
      <p:sp>
        <p:nvSpPr>
          <p:cNvPr id="3" name="Content Placeholder 2">
            <a:extLst>
              <a:ext uri="{FF2B5EF4-FFF2-40B4-BE49-F238E27FC236}">
                <a16:creationId xmlns:a16="http://schemas.microsoft.com/office/drawing/2014/main" id="{24309816-422B-42FD-9514-7EE87D01E9C1}"/>
              </a:ext>
            </a:extLst>
          </p:cNvPr>
          <p:cNvSpPr>
            <a:spLocks noGrp="1"/>
          </p:cNvSpPr>
          <p:nvPr>
            <p:ph idx="1"/>
          </p:nvPr>
        </p:nvSpPr>
        <p:spPr/>
        <p:txBody>
          <a:bodyPr>
            <a:normAutofit/>
          </a:bodyPr>
          <a:lstStyle/>
          <a:p>
            <a:r>
              <a:rPr lang="en-GB" dirty="0">
                <a:highlight>
                  <a:srgbClr val="FFFF00"/>
                </a:highlight>
              </a:rPr>
              <a:t>Week 1- Introduction/ Initial Assessments. Begin preparation for Speaking and Listening. Start spelling exam preparation. </a:t>
            </a:r>
          </a:p>
          <a:p>
            <a:r>
              <a:rPr lang="en-GB" dirty="0"/>
              <a:t>Week 2-Speaking and Listening EXAM</a:t>
            </a:r>
          </a:p>
          <a:p>
            <a:r>
              <a:rPr lang="en-GB" dirty="0"/>
              <a:t>Week 3-Reading</a:t>
            </a:r>
          </a:p>
          <a:p>
            <a:r>
              <a:rPr lang="en-GB" dirty="0"/>
              <a:t>Week 4-Reading/ mock reading exam</a:t>
            </a:r>
          </a:p>
          <a:p>
            <a:r>
              <a:rPr lang="en-GB" dirty="0"/>
              <a:t>Week 5-Feedback for reading exam/ Writing</a:t>
            </a:r>
          </a:p>
          <a:p>
            <a:r>
              <a:rPr lang="en-GB" dirty="0"/>
              <a:t>Week 6-Writing/ mock writing exam</a:t>
            </a:r>
          </a:p>
          <a:p>
            <a:r>
              <a:rPr lang="en-GB" dirty="0"/>
              <a:t>Week 7-Feedback from writing exam- final prep</a:t>
            </a:r>
          </a:p>
          <a:p>
            <a:r>
              <a:rPr lang="en-GB" dirty="0"/>
              <a:t>Week 8- FINAL EXAMS</a:t>
            </a:r>
          </a:p>
        </p:txBody>
      </p:sp>
    </p:spTree>
    <p:extLst>
      <p:ext uri="{BB962C8B-B14F-4D97-AF65-F5344CB8AC3E}">
        <p14:creationId xmlns:p14="http://schemas.microsoft.com/office/powerpoint/2010/main" val="210983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39F2-0602-4BF2-BE62-3BD543337537}"/>
              </a:ext>
            </a:extLst>
          </p:cNvPr>
          <p:cNvSpPr>
            <a:spLocks noGrp="1"/>
          </p:cNvSpPr>
          <p:nvPr>
            <p:ph type="ctrTitle"/>
          </p:nvPr>
        </p:nvSpPr>
        <p:spPr>
          <a:xfrm>
            <a:off x="251520" y="2992474"/>
            <a:ext cx="6858000" cy="873051"/>
          </a:xfrm>
        </p:spPr>
        <p:txBody>
          <a:bodyPr/>
          <a:lstStyle/>
          <a:p>
            <a:r>
              <a:rPr lang="en-GB" dirty="0"/>
              <a:t>Entry Levels NCFE</a:t>
            </a:r>
          </a:p>
        </p:txBody>
      </p:sp>
      <p:sp>
        <p:nvSpPr>
          <p:cNvPr id="3" name="Subtitle 2">
            <a:extLst>
              <a:ext uri="{FF2B5EF4-FFF2-40B4-BE49-F238E27FC236}">
                <a16:creationId xmlns:a16="http://schemas.microsoft.com/office/drawing/2014/main" id="{7450E518-99D2-464F-82B8-805D69E9702A}"/>
              </a:ext>
            </a:extLst>
          </p:cNvPr>
          <p:cNvSpPr>
            <a:spLocks noGrp="1"/>
          </p:cNvSpPr>
          <p:nvPr>
            <p:ph type="subTitle" idx="1"/>
          </p:nvPr>
        </p:nvSpPr>
        <p:spPr/>
        <p:txBody>
          <a:bodyPr>
            <a:normAutofit fontScale="92500"/>
          </a:bodyPr>
          <a:lstStyle/>
          <a:p>
            <a:r>
              <a:rPr lang="en-GB" sz="4800" dirty="0"/>
              <a:t>Speaking &amp; Listening </a:t>
            </a:r>
          </a:p>
        </p:txBody>
      </p:sp>
      <p:pic>
        <p:nvPicPr>
          <p:cNvPr id="5" name="Picture 4">
            <a:extLst>
              <a:ext uri="{FF2B5EF4-FFF2-40B4-BE49-F238E27FC236}">
                <a16:creationId xmlns:a16="http://schemas.microsoft.com/office/drawing/2014/main" id="{CA71C520-A8AB-4693-8E1F-261B7397B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588611"/>
            <a:ext cx="4371975" cy="2181225"/>
          </a:xfrm>
          <a:prstGeom prst="rect">
            <a:avLst/>
          </a:prstGeom>
        </p:spPr>
      </p:pic>
    </p:spTree>
    <p:extLst>
      <p:ext uri="{BB962C8B-B14F-4D97-AF65-F5344CB8AC3E}">
        <p14:creationId xmlns:p14="http://schemas.microsoft.com/office/powerpoint/2010/main" val="408163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C8C5-DBFF-4FC4-A929-305795991A84}"/>
              </a:ext>
            </a:extLst>
          </p:cNvPr>
          <p:cNvSpPr>
            <a:spLocks noGrp="1"/>
          </p:cNvSpPr>
          <p:nvPr>
            <p:ph type="title"/>
          </p:nvPr>
        </p:nvSpPr>
        <p:spPr/>
        <p:txBody>
          <a:bodyPr/>
          <a:lstStyle/>
          <a:p>
            <a:r>
              <a:rPr lang="en-GB" dirty="0"/>
              <a:t>Speaking, Listening and Communicating (SLC) </a:t>
            </a:r>
          </a:p>
        </p:txBody>
      </p:sp>
      <p:pic>
        <p:nvPicPr>
          <p:cNvPr id="4" name="Content Placeholder 3">
            <a:extLst>
              <a:ext uri="{FF2B5EF4-FFF2-40B4-BE49-F238E27FC236}">
                <a16:creationId xmlns:a16="http://schemas.microsoft.com/office/drawing/2014/main" id="{F2DD7705-3BC5-4B07-BDF8-68492C1A381D}"/>
              </a:ext>
            </a:extLst>
          </p:cNvPr>
          <p:cNvPicPr>
            <a:picLocks noGrp="1" noChangeAspect="1"/>
          </p:cNvPicPr>
          <p:nvPr>
            <p:ph idx="1"/>
          </p:nvPr>
        </p:nvPicPr>
        <p:blipFill rotWithShape="1">
          <a:blip r:embed="rId2"/>
          <a:srcRect l="30313" t="36702" r="31100" b="39656"/>
          <a:stretch/>
        </p:blipFill>
        <p:spPr>
          <a:xfrm>
            <a:off x="623702" y="2132856"/>
            <a:ext cx="8159404" cy="2664296"/>
          </a:xfrm>
          <a:prstGeom prst="rect">
            <a:avLst/>
          </a:prstGeom>
        </p:spPr>
      </p:pic>
    </p:spTree>
    <p:extLst>
      <p:ext uri="{BB962C8B-B14F-4D97-AF65-F5344CB8AC3E}">
        <p14:creationId xmlns:p14="http://schemas.microsoft.com/office/powerpoint/2010/main" val="143889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4BC"/>
                </a:solidFill>
                <a:latin typeface="+mn-lt"/>
              </a:rPr>
              <a:t>Entry Level 1: Structure</a:t>
            </a:r>
            <a:endParaRPr lang="en-GB" dirty="0">
              <a:latin typeface="+mn-lt"/>
            </a:endParaRPr>
          </a:p>
        </p:txBody>
      </p:sp>
      <p:sp>
        <p:nvSpPr>
          <p:cNvPr id="5" name="Rectangle 4"/>
          <p:cNvSpPr/>
          <p:nvPr/>
        </p:nvSpPr>
        <p:spPr>
          <a:xfrm>
            <a:off x="628650" y="1412776"/>
            <a:ext cx="3348990" cy="3785652"/>
          </a:xfrm>
          <a:prstGeom prst="rect">
            <a:avLst/>
          </a:prstGeom>
        </p:spPr>
        <p:txBody>
          <a:bodyPr wrap="square">
            <a:spAutoFit/>
          </a:bodyPr>
          <a:lstStyle/>
          <a:p>
            <a:pPr defTabSz="685800">
              <a:defRPr/>
            </a:pPr>
            <a:r>
              <a:rPr lang="en-GB" sz="2000" dirty="0">
                <a:latin typeface="Calibri" panose="020F0502020204030204"/>
              </a:rPr>
              <a:t>In addition to the Assessment Activity, there are also </a:t>
            </a:r>
            <a:r>
              <a:rPr lang="en-GB" sz="2000" b="1" dirty="0">
                <a:latin typeface="Calibri" panose="020F0502020204030204"/>
              </a:rPr>
              <a:t>Assessor Notes </a:t>
            </a:r>
            <a:r>
              <a:rPr lang="en-GB" sz="2000" dirty="0">
                <a:latin typeface="Calibri" panose="020F0502020204030204"/>
              </a:rPr>
              <a:t>provided during the assessment to ensure that the learner has the opportunity to:</a:t>
            </a:r>
          </a:p>
          <a:p>
            <a:pPr defTabSz="685800">
              <a:defRPr/>
            </a:pPr>
            <a:endParaRPr lang="en-GB" sz="2000" dirty="0">
              <a:latin typeface="Calibri" panose="020F0502020204030204"/>
            </a:endParaRPr>
          </a:p>
          <a:p>
            <a:pPr marL="214313" indent="-214313" defTabSz="685800">
              <a:buFont typeface="Arial" panose="020B0604020202020204" pitchFamily="34" charset="0"/>
              <a:buChar char="•"/>
              <a:defRPr/>
            </a:pPr>
            <a:r>
              <a:rPr lang="en-GB" sz="2000" dirty="0">
                <a:latin typeface="Calibri" panose="020F0502020204030204"/>
              </a:rPr>
              <a:t>Respond to an instruction </a:t>
            </a:r>
          </a:p>
          <a:p>
            <a:pPr marL="214313" indent="-214313" defTabSz="685800">
              <a:buFont typeface="Arial" panose="020B0604020202020204" pitchFamily="34" charset="0"/>
              <a:buChar char="•"/>
              <a:defRPr/>
            </a:pPr>
            <a:r>
              <a:rPr lang="en-GB" sz="2000" dirty="0">
                <a:latin typeface="Calibri" panose="020F0502020204030204"/>
              </a:rPr>
              <a:t>Say the names of some of the letters of the alphabet </a:t>
            </a:r>
          </a:p>
          <a:p>
            <a:pPr marL="214313" indent="-214313" defTabSz="685800">
              <a:buFont typeface="Arial" panose="020B0604020202020204" pitchFamily="34" charset="0"/>
              <a:buChar char="•"/>
              <a:defRPr/>
            </a:pPr>
            <a:r>
              <a:rPr lang="en-GB" sz="2000" dirty="0">
                <a:latin typeface="Calibri" panose="020F0502020204030204"/>
              </a:rPr>
              <a:t>Respond to straightforward questions </a:t>
            </a:r>
          </a:p>
        </p:txBody>
      </p:sp>
      <p:pic>
        <p:nvPicPr>
          <p:cNvPr id="3" name="Picture 2"/>
          <p:cNvPicPr>
            <a:picLocks noChangeAspect="1"/>
          </p:cNvPicPr>
          <p:nvPr/>
        </p:nvPicPr>
        <p:blipFill>
          <a:blip r:embed="rId2"/>
          <a:stretch>
            <a:fillRect/>
          </a:stretch>
        </p:blipFill>
        <p:spPr>
          <a:xfrm>
            <a:off x="4294336" y="2125267"/>
            <a:ext cx="4489586" cy="2910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889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4BC"/>
                </a:solidFill>
                <a:latin typeface="+mn-lt"/>
              </a:rPr>
              <a:t>Entry Level 1: Assessor Notes</a:t>
            </a:r>
            <a:endParaRPr lang="en-GB" dirty="0">
              <a:latin typeface="+mn-lt"/>
            </a:endParaRPr>
          </a:p>
        </p:txBody>
      </p:sp>
      <p:sp>
        <p:nvSpPr>
          <p:cNvPr id="5" name="Rectangle 4"/>
          <p:cNvSpPr/>
          <p:nvPr/>
        </p:nvSpPr>
        <p:spPr>
          <a:xfrm>
            <a:off x="628650" y="1965960"/>
            <a:ext cx="3885703" cy="2377574"/>
          </a:xfrm>
          <a:prstGeom prst="rect">
            <a:avLst/>
          </a:prstGeom>
        </p:spPr>
        <p:txBody>
          <a:bodyPr wrap="square">
            <a:spAutoFit/>
          </a:bodyPr>
          <a:lstStyle/>
          <a:p>
            <a:pPr defTabSz="685800">
              <a:defRPr/>
            </a:pPr>
            <a:r>
              <a:rPr lang="en-GB" sz="1350" dirty="0">
                <a:latin typeface="Calibri" panose="020F0502020204030204"/>
              </a:rPr>
              <a:t>During the discussion with your learner, you will need to complete each of the following: </a:t>
            </a:r>
          </a:p>
          <a:p>
            <a:pPr defTabSz="685800">
              <a:defRPr/>
            </a:pPr>
            <a:endParaRPr lang="en-GB" sz="1350" dirty="0">
              <a:latin typeface="Calibri" panose="020F0502020204030204"/>
            </a:endParaRPr>
          </a:p>
          <a:p>
            <a:pPr marL="257175" indent="-257175" defTabSz="685800">
              <a:buFontTx/>
              <a:buAutoNum type="alphaLcPeriod"/>
              <a:defRPr/>
            </a:pPr>
            <a:r>
              <a:rPr lang="en-GB" sz="1350" b="1" dirty="0">
                <a:latin typeface="Calibri" panose="020F0502020204030204"/>
              </a:rPr>
              <a:t>Ask the learner to follow a single step instruction</a:t>
            </a:r>
          </a:p>
          <a:p>
            <a:pPr defTabSz="685800">
              <a:defRPr/>
            </a:pPr>
            <a:endParaRPr lang="en-GB" sz="1350" b="1" dirty="0">
              <a:latin typeface="Calibri" panose="020F0502020204030204"/>
            </a:endParaRPr>
          </a:p>
          <a:p>
            <a:pPr marL="257175" indent="-257175" defTabSz="685800">
              <a:buFontTx/>
              <a:buAutoNum type="alphaLcPeriod"/>
              <a:defRPr/>
            </a:pPr>
            <a:endParaRPr lang="en-GB" sz="1350" b="1" dirty="0">
              <a:solidFill>
                <a:prstClr val="white"/>
              </a:solidFill>
              <a:latin typeface="Calibri" panose="020F0502020204030204"/>
            </a:endParaRPr>
          </a:p>
          <a:p>
            <a:pPr marL="257175" indent="-257175" defTabSz="685800">
              <a:buFontTx/>
              <a:buAutoNum type="alphaLcPeriod"/>
              <a:defRPr/>
            </a:pPr>
            <a:endParaRPr lang="en-GB" sz="1350" b="1" dirty="0">
              <a:solidFill>
                <a:prstClr val="white"/>
              </a:solidFill>
              <a:latin typeface="Calibri" panose="020F0502020204030204"/>
            </a:endParaRPr>
          </a:p>
          <a:p>
            <a:pPr marL="257175" indent="-257175" defTabSz="685800">
              <a:buFontTx/>
              <a:buAutoNum type="alphaLcPeriod"/>
              <a:defRPr/>
            </a:pPr>
            <a:r>
              <a:rPr lang="en-GB" sz="1350" b="1" dirty="0">
                <a:solidFill>
                  <a:prstClr val="white"/>
                </a:solidFill>
                <a:latin typeface="Calibri" panose="020F0502020204030204"/>
              </a:rPr>
              <a:t>F</a:t>
            </a:r>
          </a:p>
          <a:p>
            <a:pPr marL="257175" indent="-257175" defTabSz="685800">
              <a:buFont typeface="+mj-lt"/>
              <a:buAutoNum type="alphaLcPeriod"/>
              <a:defRPr/>
            </a:pPr>
            <a:r>
              <a:rPr lang="en-GB" sz="1350" b="1" dirty="0">
                <a:solidFill>
                  <a:prstClr val="black"/>
                </a:solidFill>
                <a:latin typeface="Calibri" panose="020F0502020204030204"/>
              </a:rPr>
              <a:t>Introduce the Topic </a:t>
            </a:r>
          </a:p>
          <a:p>
            <a:pPr defTabSz="685800">
              <a:defRPr/>
            </a:pPr>
            <a:endParaRPr lang="en-GB" sz="1350" dirty="0">
              <a:solidFill>
                <a:prstClr val="black"/>
              </a:solidFill>
              <a:latin typeface="Calibri" panose="020F0502020204030204"/>
            </a:endParaRPr>
          </a:p>
        </p:txBody>
      </p:sp>
      <p:pic>
        <p:nvPicPr>
          <p:cNvPr id="6" name="Picture 5"/>
          <p:cNvPicPr>
            <a:picLocks noChangeAspect="1"/>
          </p:cNvPicPr>
          <p:nvPr/>
        </p:nvPicPr>
        <p:blipFill>
          <a:blip r:embed="rId2"/>
          <a:stretch>
            <a:fillRect/>
          </a:stretch>
        </p:blipFill>
        <p:spPr>
          <a:xfrm>
            <a:off x="628650" y="2889926"/>
            <a:ext cx="3820076" cy="652597"/>
          </a:xfrm>
          <a:prstGeom prst="rect">
            <a:avLst/>
          </a:prstGeom>
        </p:spPr>
      </p:pic>
      <p:pic>
        <p:nvPicPr>
          <p:cNvPr id="7" name="Picture 6"/>
          <p:cNvPicPr>
            <a:picLocks noChangeAspect="1"/>
          </p:cNvPicPr>
          <p:nvPr/>
        </p:nvPicPr>
        <p:blipFill>
          <a:blip r:embed="rId3"/>
          <a:stretch>
            <a:fillRect/>
          </a:stretch>
        </p:blipFill>
        <p:spPr>
          <a:xfrm>
            <a:off x="418840" y="4343534"/>
            <a:ext cx="6129420" cy="2377574"/>
          </a:xfrm>
          <a:prstGeom prst="rect">
            <a:avLst/>
          </a:prstGeom>
        </p:spPr>
      </p:pic>
      <p:sp>
        <p:nvSpPr>
          <p:cNvPr id="8" name="Rectangle 7"/>
          <p:cNvSpPr/>
          <p:nvPr/>
        </p:nvSpPr>
        <p:spPr>
          <a:xfrm>
            <a:off x="4661559" y="1040762"/>
            <a:ext cx="3885703" cy="3208571"/>
          </a:xfrm>
          <a:prstGeom prst="rect">
            <a:avLst/>
          </a:prstGeom>
        </p:spPr>
        <p:txBody>
          <a:bodyPr wrap="square">
            <a:spAutoFit/>
          </a:bodyPr>
          <a:lstStyle/>
          <a:p>
            <a:pPr marL="257175" indent="-257175" defTabSz="685800">
              <a:buFontTx/>
              <a:buAutoNum type="alphaLcPeriod"/>
              <a:defRPr/>
            </a:pPr>
            <a:r>
              <a:rPr lang="en-GB" sz="1350" dirty="0">
                <a:solidFill>
                  <a:prstClr val="white"/>
                </a:solidFill>
                <a:latin typeface="Calibri" panose="020F0502020204030204"/>
              </a:rPr>
              <a:t>F</a:t>
            </a:r>
          </a:p>
          <a:p>
            <a:pPr marL="257175" indent="-257175" defTabSz="685800">
              <a:buFontTx/>
              <a:buAutoNum type="alphaLcPeriod"/>
              <a:defRPr/>
            </a:pPr>
            <a:r>
              <a:rPr lang="en-GB" sz="1350" dirty="0">
                <a:solidFill>
                  <a:prstClr val="white"/>
                </a:solidFill>
                <a:latin typeface="Calibri" panose="020F0502020204030204"/>
              </a:rPr>
              <a:t>B</a:t>
            </a:r>
          </a:p>
          <a:p>
            <a:pPr marL="257175" indent="-257175" defTabSz="685800">
              <a:buFontTx/>
              <a:buAutoNum type="alphaLcPeriod"/>
              <a:defRPr/>
            </a:pPr>
            <a:r>
              <a:rPr lang="en-GB" sz="1350" b="1" dirty="0">
                <a:latin typeface="Calibri" panose="020F0502020204030204"/>
              </a:rPr>
              <a:t>During the discussion, ask the learner questions about the topic.</a:t>
            </a:r>
          </a:p>
          <a:p>
            <a:pPr marL="257175" indent="-257175" defTabSz="685800">
              <a:buFontTx/>
              <a:buAutoNum type="alphaLcPeriod"/>
              <a:defRPr/>
            </a:pPr>
            <a:endParaRPr lang="en-GB" sz="1350" b="1" dirty="0">
              <a:latin typeface="Calibri" panose="020F0502020204030204"/>
            </a:endParaRPr>
          </a:p>
          <a:p>
            <a:pPr marL="257175" indent="-257175" defTabSz="685800">
              <a:buFontTx/>
              <a:buAutoNum type="alphaLcPeriod"/>
              <a:defRPr/>
            </a:pPr>
            <a:endParaRPr lang="en-GB" sz="1350" b="1" dirty="0">
              <a:latin typeface="Calibri" panose="020F0502020204030204"/>
            </a:endParaRPr>
          </a:p>
          <a:p>
            <a:pPr marL="257175" indent="-257175" defTabSz="685800">
              <a:buFontTx/>
              <a:buAutoNum type="alphaLcPeriod"/>
              <a:defRPr/>
            </a:pPr>
            <a:endParaRPr lang="en-GB" sz="1350" b="1" dirty="0">
              <a:latin typeface="Calibri" panose="020F0502020204030204"/>
            </a:endParaRPr>
          </a:p>
          <a:p>
            <a:pPr marL="257175" indent="-257175" defTabSz="685800">
              <a:buFontTx/>
              <a:buAutoNum type="alphaLcPeriod"/>
              <a:defRPr/>
            </a:pPr>
            <a:endParaRPr lang="en-GB" sz="1350" b="1" dirty="0">
              <a:latin typeface="Calibri" panose="020F0502020204030204"/>
            </a:endParaRPr>
          </a:p>
          <a:p>
            <a:pPr marL="257175" indent="-257175" defTabSz="685800">
              <a:buFontTx/>
              <a:buAutoNum type="alphaLcPeriod"/>
              <a:defRPr/>
            </a:pPr>
            <a:endParaRPr lang="en-GB" sz="1350" b="1" dirty="0">
              <a:latin typeface="Calibri" panose="020F0502020204030204"/>
            </a:endParaRPr>
          </a:p>
          <a:p>
            <a:pPr marL="257175" indent="-257175" defTabSz="685800">
              <a:buFontTx/>
              <a:buAutoNum type="alphaLcPeriod"/>
              <a:defRPr/>
            </a:pPr>
            <a:endParaRPr lang="en-GB" sz="1350" b="1" dirty="0">
              <a:latin typeface="Calibri" panose="020F0502020204030204"/>
            </a:endParaRPr>
          </a:p>
          <a:p>
            <a:pPr marL="257175" indent="-257175" defTabSz="685800">
              <a:buFontTx/>
              <a:buAutoNum type="alphaLcPeriod"/>
              <a:defRPr/>
            </a:pPr>
            <a:endParaRPr lang="en-GB" sz="1350" b="1" dirty="0">
              <a:latin typeface="Calibri" panose="020F0502020204030204"/>
            </a:endParaRPr>
          </a:p>
          <a:p>
            <a:pPr marL="257175" indent="-257175" defTabSz="685800">
              <a:buFontTx/>
              <a:buAutoNum type="alphaLcPeriod"/>
              <a:defRPr/>
            </a:pPr>
            <a:endParaRPr lang="en-GB" sz="1350" b="1" dirty="0">
              <a:latin typeface="Calibri" panose="020F0502020204030204"/>
            </a:endParaRPr>
          </a:p>
          <a:p>
            <a:pPr marL="257175" indent="-257175" defTabSz="685800">
              <a:buFontTx/>
              <a:buAutoNum type="alphaLcPeriod"/>
              <a:defRPr/>
            </a:pPr>
            <a:endParaRPr lang="en-GB" sz="1350" b="1" dirty="0">
              <a:latin typeface="Calibri" panose="020F0502020204030204"/>
            </a:endParaRPr>
          </a:p>
          <a:p>
            <a:pPr marL="257175" indent="-257175" defTabSz="685800">
              <a:buFont typeface="+mj-lt"/>
              <a:buAutoNum type="alphaLcPeriod"/>
              <a:defRPr/>
            </a:pPr>
            <a:r>
              <a:rPr lang="en-GB" sz="1350" b="1" dirty="0">
                <a:latin typeface="Calibri" panose="020F0502020204030204"/>
              </a:rPr>
              <a:t>Say the names of the alphabet</a:t>
            </a:r>
          </a:p>
          <a:p>
            <a:pPr defTabSz="685800">
              <a:defRPr/>
            </a:pPr>
            <a:endParaRPr lang="en-GB" sz="1350" dirty="0">
              <a:solidFill>
                <a:prstClr val="black"/>
              </a:solidFill>
              <a:latin typeface="Calibri" panose="020F0502020204030204"/>
            </a:endParaRPr>
          </a:p>
        </p:txBody>
      </p:sp>
      <p:pic>
        <p:nvPicPr>
          <p:cNvPr id="9" name="Picture 8"/>
          <p:cNvPicPr>
            <a:picLocks noChangeAspect="1"/>
          </p:cNvPicPr>
          <p:nvPr/>
        </p:nvPicPr>
        <p:blipFill rotWithShape="1">
          <a:blip r:embed="rId4"/>
          <a:srcRect r="38555"/>
          <a:stretch/>
        </p:blipFill>
        <p:spPr>
          <a:xfrm>
            <a:off x="4753530" y="2021917"/>
            <a:ext cx="4390470" cy="1516899"/>
          </a:xfrm>
          <a:prstGeom prst="rect">
            <a:avLst/>
          </a:prstGeom>
        </p:spPr>
      </p:pic>
      <p:pic>
        <p:nvPicPr>
          <p:cNvPr id="10" name="Picture 9"/>
          <p:cNvPicPr>
            <a:picLocks noChangeAspect="1"/>
          </p:cNvPicPr>
          <p:nvPr/>
        </p:nvPicPr>
        <p:blipFill>
          <a:blip r:embed="rId5"/>
          <a:stretch>
            <a:fillRect/>
          </a:stretch>
        </p:blipFill>
        <p:spPr>
          <a:xfrm>
            <a:off x="6729459" y="4801424"/>
            <a:ext cx="2286688" cy="1233727"/>
          </a:xfrm>
          <a:prstGeom prst="rect">
            <a:avLst/>
          </a:prstGeom>
        </p:spPr>
      </p:pic>
    </p:spTree>
    <p:extLst>
      <p:ext uri="{BB962C8B-B14F-4D97-AF65-F5344CB8AC3E}">
        <p14:creationId xmlns:p14="http://schemas.microsoft.com/office/powerpoint/2010/main" val="23256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4BC"/>
                </a:solidFill>
                <a:latin typeface="+mn-lt"/>
              </a:rPr>
              <a:t>Entry Level 2: Structure</a:t>
            </a:r>
            <a:endParaRPr lang="en-GB" dirty="0">
              <a:latin typeface="+mn-lt"/>
            </a:endParaRPr>
          </a:p>
        </p:txBody>
      </p:sp>
      <p:sp>
        <p:nvSpPr>
          <p:cNvPr id="5" name="Rectangle 4"/>
          <p:cNvSpPr/>
          <p:nvPr/>
        </p:nvSpPr>
        <p:spPr>
          <a:xfrm>
            <a:off x="628650" y="2125266"/>
            <a:ext cx="7886700" cy="3831818"/>
          </a:xfrm>
          <a:prstGeom prst="rect">
            <a:avLst/>
          </a:prstGeom>
        </p:spPr>
        <p:txBody>
          <a:bodyPr wrap="square">
            <a:spAutoFit/>
          </a:bodyPr>
          <a:lstStyle/>
          <a:p>
            <a:pPr defTabSz="685800">
              <a:defRPr/>
            </a:pPr>
            <a:r>
              <a:rPr lang="en-GB" sz="1350" dirty="0">
                <a:solidFill>
                  <a:prstClr val="black"/>
                </a:solidFill>
                <a:latin typeface="Calibri" panose="020F0502020204030204"/>
              </a:rPr>
              <a:t>The SLC assessment for Entry Level 2 is broken down as follows:</a:t>
            </a: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r>
              <a:rPr lang="en-GB" sz="1350" dirty="0">
                <a:solidFill>
                  <a:prstClr val="black"/>
                </a:solidFill>
                <a:latin typeface="Calibri" panose="020F0502020204030204"/>
              </a:rPr>
              <a:t>The scenario and topic must be given to the learner </a:t>
            </a:r>
            <a:r>
              <a:rPr lang="en-GB" sz="1350" b="1" dirty="0">
                <a:solidFill>
                  <a:prstClr val="black"/>
                </a:solidFill>
                <a:latin typeface="Calibri" panose="020F0502020204030204"/>
              </a:rPr>
              <a:t>directly prior to the assessment </a:t>
            </a:r>
            <a:r>
              <a:rPr lang="en-GB" sz="1350" dirty="0">
                <a:solidFill>
                  <a:prstClr val="black"/>
                </a:solidFill>
                <a:latin typeface="Calibri" panose="020F0502020204030204"/>
              </a:rPr>
              <a:t>taking place on the same day. </a:t>
            </a:r>
          </a:p>
          <a:p>
            <a:pPr defTabSz="685800">
              <a:defRPr/>
            </a:pPr>
            <a:endParaRPr lang="en-GB" sz="1350" dirty="0">
              <a:solidFill>
                <a:prstClr val="black"/>
              </a:solidFill>
              <a:latin typeface="Calibri" panose="020F0502020204030204"/>
            </a:endParaRPr>
          </a:p>
          <a:p>
            <a:pPr defTabSz="685800">
              <a:defRPr/>
            </a:pPr>
            <a:r>
              <a:rPr lang="en-GB" sz="1350" dirty="0">
                <a:solidFill>
                  <a:prstClr val="black"/>
                </a:solidFill>
                <a:latin typeface="Calibri" panose="020F0502020204030204"/>
              </a:rPr>
              <a:t>There is an optional </a:t>
            </a:r>
            <a:r>
              <a:rPr lang="en-GB" sz="1350" b="1" dirty="0">
                <a:solidFill>
                  <a:prstClr val="black"/>
                </a:solidFill>
                <a:latin typeface="Calibri" panose="020F0502020204030204"/>
              </a:rPr>
              <a:t>preparation time of up to 30 minutes </a:t>
            </a:r>
            <a:r>
              <a:rPr lang="en-GB" sz="1350" dirty="0">
                <a:solidFill>
                  <a:prstClr val="black"/>
                </a:solidFill>
                <a:latin typeface="Calibri" panose="020F0502020204030204"/>
              </a:rPr>
              <a:t>for the learner to prepare for their discussion directly before the assessment takes place.</a:t>
            </a:r>
          </a:p>
        </p:txBody>
      </p:sp>
      <p:graphicFrame>
        <p:nvGraphicFramePr>
          <p:cNvPr id="4" name="Table 3"/>
          <p:cNvGraphicFramePr>
            <a:graphicFrameLocks noGrp="1"/>
          </p:cNvGraphicFramePr>
          <p:nvPr>
            <p:extLst/>
          </p:nvPr>
        </p:nvGraphicFramePr>
        <p:xfrm>
          <a:off x="1524001" y="2503544"/>
          <a:ext cx="6095999" cy="2095500"/>
        </p:xfrm>
        <a:graphic>
          <a:graphicData uri="http://schemas.openxmlformats.org/drawingml/2006/table">
            <a:tbl>
              <a:tblPr firstRow="1" bandRow="1">
                <a:tableStyleId>{5940675A-B579-460E-94D1-54222C63F5DA}</a:tableStyleId>
              </a:tblPr>
              <a:tblGrid>
                <a:gridCol w="628816">
                  <a:extLst>
                    <a:ext uri="{9D8B030D-6E8A-4147-A177-3AD203B41FA5}">
                      <a16:colId xmlns:a16="http://schemas.microsoft.com/office/drawing/2014/main" val="305585884"/>
                    </a:ext>
                  </a:extLst>
                </a:gridCol>
                <a:gridCol w="4156544">
                  <a:extLst>
                    <a:ext uri="{9D8B030D-6E8A-4147-A177-3AD203B41FA5}">
                      <a16:colId xmlns:a16="http://schemas.microsoft.com/office/drawing/2014/main" val="116586713"/>
                    </a:ext>
                  </a:extLst>
                </a:gridCol>
                <a:gridCol w="1310639">
                  <a:extLst>
                    <a:ext uri="{9D8B030D-6E8A-4147-A177-3AD203B41FA5}">
                      <a16:colId xmlns:a16="http://schemas.microsoft.com/office/drawing/2014/main" val="441512170"/>
                    </a:ext>
                  </a:extLst>
                </a:gridCol>
              </a:tblGrid>
              <a:tr h="278130">
                <a:tc>
                  <a:txBody>
                    <a:bodyPr/>
                    <a:lstStyle/>
                    <a:p>
                      <a:pPr algn="ctr"/>
                      <a:r>
                        <a:rPr lang="en-GB" sz="1400" b="1" dirty="0"/>
                        <a:t>Task</a:t>
                      </a:r>
                    </a:p>
                  </a:txBody>
                  <a:tcPr marL="68580" marR="68580" marT="34290" marB="34290"/>
                </a:tc>
                <a:tc>
                  <a:txBody>
                    <a:bodyPr/>
                    <a:lstStyle/>
                    <a:p>
                      <a:pPr algn="ctr"/>
                      <a:r>
                        <a:rPr lang="en-GB" sz="1400" b="1" dirty="0"/>
                        <a:t>Task Content</a:t>
                      </a:r>
                    </a:p>
                  </a:txBody>
                  <a:tcPr marL="68580" marR="68580" marT="34290" marB="34290"/>
                </a:tc>
                <a:tc>
                  <a:txBody>
                    <a:bodyPr/>
                    <a:lstStyle/>
                    <a:p>
                      <a:pPr algn="ctr"/>
                      <a:r>
                        <a:rPr lang="en-GB" sz="1400" b="1" dirty="0"/>
                        <a:t>Duration</a:t>
                      </a:r>
                    </a:p>
                  </a:txBody>
                  <a:tcPr marL="68580" marR="68580" marT="34290" marB="34290"/>
                </a:tc>
                <a:extLst>
                  <a:ext uri="{0D108BD9-81ED-4DB2-BD59-A6C34878D82A}">
                    <a16:rowId xmlns:a16="http://schemas.microsoft.com/office/drawing/2014/main" val="2442461499"/>
                  </a:ext>
                </a:extLst>
              </a:tr>
              <a:tr h="891540">
                <a:tc>
                  <a:txBody>
                    <a:bodyPr/>
                    <a:lstStyle/>
                    <a:p>
                      <a:pPr algn="ctr"/>
                      <a:r>
                        <a:rPr lang="en-GB" sz="1400" dirty="0"/>
                        <a:t>1</a:t>
                      </a:r>
                    </a:p>
                  </a:txBody>
                  <a:tcPr marL="68580" marR="68580" marT="34290" marB="34290"/>
                </a:tc>
                <a:tc>
                  <a:txBody>
                    <a:bodyPr/>
                    <a:lstStyle/>
                    <a:p>
                      <a:r>
                        <a:rPr lang="en-GB" sz="1400" b="1" dirty="0"/>
                        <a:t>1-1 discussion </a:t>
                      </a:r>
                    </a:p>
                    <a:p>
                      <a:r>
                        <a:rPr lang="en-GB" sz="1400" dirty="0"/>
                        <a:t>The learner is provided with a choice of topics. The learner completes a 1-1 discussion with the Assessor. </a:t>
                      </a:r>
                    </a:p>
                  </a:txBody>
                  <a:tcPr marL="68580" marR="68580" marT="34290" marB="34290"/>
                </a:tc>
                <a:tc>
                  <a:txBody>
                    <a:bodyPr/>
                    <a:lstStyle/>
                    <a:p>
                      <a:pPr algn="ctr"/>
                      <a:r>
                        <a:rPr lang="en-GB" sz="1400" dirty="0"/>
                        <a:t>5 minutes</a:t>
                      </a:r>
                    </a:p>
                  </a:txBody>
                  <a:tcPr marL="68580" marR="68580" marT="34290" marB="34290"/>
                </a:tc>
                <a:extLst>
                  <a:ext uri="{0D108BD9-81ED-4DB2-BD59-A6C34878D82A}">
                    <a16:rowId xmlns:a16="http://schemas.microsoft.com/office/drawing/2014/main" val="2007974265"/>
                  </a:ext>
                </a:extLst>
              </a:tr>
              <a:tr h="891540">
                <a:tc>
                  <a:txBody>
                    <a:bodyPr/>
                    <a:lstStyle/>
                    <a:p>
                      <a:pPr algn="ctr"/>
                      <a:r>
                        <a:rPr lang="en-GB" sz="1400" dirty="0"/>
                        <a:t>2</a:t>
                      </a:r>
                    </a:p>
                  </a:txBody>
                  <a:tcPr marL="68580" marR="68580" marT="34290" marB="34290"/>
                </a:tc>
                <a:tc>
                  <a:txBody>
                    <a:bodyPr/>
                    <a:lstStyle/>
                    <a:p>
                      <a:r>
                        <a:rPr lang="en-GB" sz="1400" b="1" dirty="0"/>
                        <a:t>Group discussion</a:t>
                      </a:r>
                    </a:p>
                    <a:p>
                      <a:r>
                        <a:rPr lang="en-GB" sz="1400" dirty="0"/>
                        <a:t>A group of a minimum of 3 learners are instructed to discuss a topic designed to elicit discussion. </a:t>
                      </a:r>
                    </a:p>
                  </a:txBody>
                  <a:tcPr marL="68580" marR="68580" marT="34290" marB="34290"/>
                </a:tc>
                <a:tc>
                  <a:txBody>
                    <a:bodyPr/>
                    <a:lstStyle/>
                    <a:p>
                      <a:pPr algn="ctr"/>
                      <a:r>
                        <a:rPr lang="en-GB" sz="1400" dirty="0"/>
                        <a:t>2 – 3 minutes per learner</a:t>
                      </a:r>
                    </a:p>
                  </a:txBody>
                  <a:tcPr marL="68580" marR="68580" marT="34290" marB="34290"/>
                </a:tc>
                <a:extLst>
                  <a:ext uri="{0D108BD9-81ED-4DB2-BD59-A6C34878D82A}">
                    <a16:rowId xmlns:a16="http://schemas.microsoft.com/office/drawing/2014/main" val="1759957049"/>
                  </a:ext>
                </a:extLst>
              </a:tr>
            </a:tbl>
          </a:graphicData>
        </a:graphic>
      </p:graphicFrame>
    </p:spTree>
    <p:extLst>
      <p:ext uri="{BB962C8B-B14F-4D97-AF65-F5344CB8AC3E}">
        <p14:creationId xmlns:p14="http://schemas.microsoft.com/office/powerpoint/2010/main" val="52133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77" y="4797152"/>
            <a:ext cx="4375398" cy="1325563"/>
          </a:xfrm>
        </p:spPr>
        <p:txBody>
          <a:bodyPr/>
          <a:lstStyle/>
          <a:p>
            <a:r>
              <a:rPr lang="en-GB" b="1" dirty="0">
                <a:solidFill>
                  <a:srgbClr val="00B4BC"/>
                </a:solidFill>
                <a:latin typeface="+mn-lt"/>
              </a:rPr>
              <a:t>Entry Level 2: Structure</a:t>
            </a:r>
            <a:endParaRPr lang="en-GB" dirty="0">
              <a:latin typeface="+mn-lt"/>
            </a:endParaRPr>
          </a:p>
        </p:txBody>
      </p:sp>
      <p:pic>
        <p:nvPicPr>
          <p:cNvPr id="4" name="Picture 3"/>
          <p:cNvPicPr>
            <a:picLocks noChangeAspect="1"/>
          </p:cNvPicPr>
          <p:nvPr/>
        </p:nvPicPr>
        <p:blipFill>
          <a:blip r:embed="rId2"/>
          <a:stretch>
            <a:fillRect/>
          </a:stretch>
        </p:blipFill>
        <p:spPr>
          <a:xfrm>
            <a:off x="191385" y="203379"/>
            <a:ext cx="6085512" cy="4316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4817775" y="4653136"/>
            <a:ext cx="4075448" cy="2001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104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4BC"/>
                </a:solidFill>
                <a:latin typeface="+mn-lt"/>
              </a:rPr>
              <a:t>Entry Level 3: Structure</a:t>
            </a:r>
            <a:endParaRPr lang="en-GB" dirty="0">
              <a:latin typeface="+mn-lt"/>
            </a:endParaRPr>
          </a:p>
        </p:txBody>
      </p:sp>
      <p:sp>
        <p:nvSpPr>
          <p:cNvPr id="5" name="Rectangle 4"/>
          <p:cNvSpPr/>
          <p:nvPr/>
        </p:nvSpPr>
        <p:spPr>
          <a:xfrm>
            <a:off x="628650" y="2125266"/>
            <a:ext cx="7886700" cy="3831818"/>
          </a:xfrm>
          <a:prstGeom prst="rect">
            <a:avLst/>
          </a:prstGeom>
        </p:spPr>
        <p:txBody>
          <a:bodyPr wrap="square">
            <a:spAutoFit/>
          </a:bodyPr>
          <a:lstStyle/>
          <a:p>
            <a:pPr defTabSz="685800">
              <a:defRPr/>
            </a:pPr>
            <a:r>
              <a:rPr lang="en-GB" sz="1350" dirty="0">
                <a:solidFill>
                  <a:prstClr val="black"/>
                </a:solidFill>
                <a:latin typeface="Calibri" panose="020F0502020204030204"/>
              </a:rPr>
              <a:t>The SLC assessment for Entry Level 3 is broken down as follows:</a:t>
            </a: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endParaRPr lang="en-GB" sz="1350" dirty="0">
              <a:solidFill>
                <a:prstClr val="black"/>
              </a:solidFill>
              <a:latin typeface="Calibri" panose="020F0502020204030204"/>
            </a:endParaRPr>
          </a:p>
          <a:p>
            <a:pPr defTabSz="685800">
              <a:defRPr/>
            </a:pPr>
            <a:r>
              <a:rPr lang="en-GB" sz="1350" dirty="0">
                <a:solidFill>
                  <a:prstClr val="black"/>
                </a:solidFill>
                <a:latin typeface="Calibri" panose="020F0502020204030204"/>
              </a:rPr>
              <a:t>Learners are allowed </a:t>
            </a:r>
            <a:r>
              <a:rPr lang="en-GB" sz="1350" b="1" dirty="0">
                <a:solidFill>
                  <a:prstClr val="black"/>
                </a:solidFill>
                <a:latin typeface="Calibri" panose="020F0502020204030204"/>
              </a:rPr>
              <a:t>2 hours to research</a:t>
            </a:r>
            <a:r>
              <a:rPr lang="en-GB" sz="1350" dirty="0">
                <a:solidFill>
                  <a:prstClr val="black"/>
                </a:solidFill>
                <a:latin typeface="Calibri" panose="020F0502020204030204"/>
              </a:rPr>
              <a:t> and prepare for their discussions. This preparation and research must take place within the centre. </a:t>
            </a:r>
          </a:p>
          <a:p>
            <a:pPr defTabSz="685800">
              <a:defRPr/>
            </a:pPr>
            <a:endParaRPr lang="en-GB" sz="1350" dirty="0">
              <a:solidFill>
                <a:prstClr val="black"/>
              </a:solidFill>
              <a:latin typeface="Calibri" panose="020F0502020204030204"/>
            </a:endParaRPr>
          </a:p>
          <a:p>
            <a:pPr defTabSz="685800">
              <a:defRPr/>
            </a:pPr>
            <a:r>
              <a:rPr lang="en-GB" sz="1350" dirty="0">
                <a:solidFill>
                  <a:prstClr val="black"/>
                </a:solidFill>
                <a:latin typeface="Calibri" panose="020F0502020204030204"/>
              </a:rPr>
              <a:t>A further </a:t>
            </a:r>
            <a:r>
              <a:rPr lang="en-GB" sz="1350" b="1" dirty="0">
                <a:solidFill>
                  <a:prstClr val="black"/>
                </a:solidFill>
                <a:latin typeface="Calibri" panose="020F0502020204030204"/>
              </a:rPr>
              <a:t>20 minutes of optional preparation time </a:t>
            </a:r>
            <a:r>
              <a:rPr lang="en-GB" sz="1350" dirty="0">
                <a:solidFill>
                  <a:prstClr val="black"/>
                </a:solidFill>
                <a:latin typeface="Calibri" panose="020F0502020204030204"/>
              </a:rPr>
              <a:t>is allowed for the learner to prepare directly before each group discussion takes place. </a:t>
            </a:r>
          </a:p>
        </p:txBody>
      </p:sp>
      <p:graphicFrame>
        <p:nvGraphicFramePr>
          <p:cNvPr id="4" name="Table 3"/>
          <p:cNvGraphicFramePr>
            <a:graphicFrameLocks noGrp="1"/>
          </p:cNvGraphicFramePr>
          <p:nvPr>
            <p:extLst/>
          </p:nvPr>
        </p:nvGraphicFramePr>
        <p:xfrm>
          <a:off x="1524001" y="2503544"/>
          <a:ext cx="6095999" cy="2065020"/>
        </p:xfrm>
        <a:graphic>
          <a:graphicData uri="http://schemas.openxmlformats.org/drawingml/2006/table">
            <a:tbl>
              <a:tblPr firstRow="1" bandRow="1">
                <a:tableStyleId>{5940675A-B579-460E-94D1-54222C63F5DA}</a:tableStyleId>
              </a:tblPr>
              <a:tblGrid>
                <a:gridCol w="628816">
                  <a:extLst>
                    <a:ext uri="{9D8B030D-6E8A-4147-A177-3AD203B41FA5}">
                      <a16:colId xmlns:a16="http://schemas.microsoft.com/office/drawing/2014/main" val="305585884"/>
                    </a:ext>
                  </a:extLst>
                </a:gridCol>
                <a:gridCol w="4156544">
                  <a:extLst>
                    <a:ext uri="{9D8B030D-6E8A-4147-A177-3AD203B41FA5}">
                      <a16:colId xmlns:a16="http://schemas.microsoft.com/office/drawing/2014/main" val="116586713"/>
                    </a:ext>
                  </a:extLst>
                </a:gridCol>
                <a:gridCol w="1310639">
                  <a:extLst>
                    <a:ext uri="{9D8B030D-6E8A-4147-A177-3AD203B41FA5}">
                      <a16:colId xmlns:a16="http://schemas.microsoft.com/office/drawing/2014/main" val="441512170"/>
                    </a:ext>
                  </a:extLst>
                </a:gridCol>
              </a:tblGrid>
              <a:tr h="278130">
                <a:tc>
                  <a:txBody>
                    <a:bodyPr/>
                    <a:lstStyle/>
                    <a:p>
                      <a:pPr algn="ctr"/>
                      <a:r>
                        <a:rPr lang="en-GB" sz="1400" b="1" dirty="0"/>
                        <a:t>Task</a:t>
                      </a:r>
                    </a:p>
                  </a:txBody>
                  <a:tcPr marL="68580" marR="68580" marT="34290" marB="34290"/>
                </a:tc>
                <a:tc>
                  <a:txBody>
                    <a:bodyPr/>
                    <a:lstStyle/>
                    <a:p>
                      <a:pPr algn="ctr"/>
                      <a:r>
                        <a:rPr lang="en-GB" sz="1400" b="1" dirty="0"/>
                        <a:t>Task Content</a:t>
                      </a:r>
                    </a:p>
                  </a:txBody>
                  <a:tcPr marL="68580" marR="68580" marT="34290" marB="34290"/>
                </a:tc>
                <a:tc>
                  <a:txBody>
                    <a:bodyPr/>
                    <a:lstStyle/>
                    <a:p>
                      <a:pPr algn="ctr"/>
                      <a:r>
                        <a:rPr lang="en-GB" sz="1400" b="1" dirty="0"/>
                        <a:t>Duration</a:t>
                      </a:r>
                    </a:p>
                  </a:txBody>
                  <a:tcPr marL="68580" marR="68580" marT="34290" marB="34290"/>
                </a:tc>
                <a:extLst>
                  <a:ext uri="{0D108BD9-81ED-4DB2-BD59-A6C34878D82A}">
                    <a16:rowId xmlns:a16="http://schemas.microsoft.com/office/drawing/2014/main" val="2442461499"/>
                  </a:ext>
                </a:extLst>
              </a:tr>
              <a:tr h="891540">
                <a:tc>
                  <a:txBody>
                    <a:bodyPr/>
                    <a:lstStyle/>
                    <a:p>
                      <a:pPr algn="ctr"/>
                      <a:r>
                        <a:rPr lang="en-GB" sz="1400" dirty="0"/>
                        <a:t>1</a:t>
                      </a:r>
                    </a:p>
                  </a:txBody>
                  <a:tcPr marL="68580" marR="68580" marT="34290" marB="34290"/>
                </a:tc>
                <a:tc>
                  <a:txBody>
                    <a:bodyPr/>
                    <a:lstStyle/>
                    <a:p>
                      <a:r>
                        <a:rPr lang="en-GB" sz="1400" b="1" dirty="0"/>
                        <a:t>Group discussion</a:t>
                      </a:r>
                    </a:p>
                    <a:p>
                      <a:r>
                        <a:rPr lang="en-GB" sz="1400" dirty="0"/>
                        <a:t>A group of a minimum of 3 learners are instructed to discuss a topic designed to elicit discussion. </a:t>
                      </a:r>
                    </a:p>
                  </a:txBody>
                  <a:tcPr marL="68580" marR="68580" marT="34290" marB="34290"/>
                </a:tc>
                <a:tc>
                  <a:txBody>
                    <a:bodyPr/>
                    <a:lstStyle/>
                    <a:p>
                      <a:pPr algn="ctr"/>
                      <a:r>
                        <a:rPr lang="en-GB" sz="1400" dirty="0"/>
                        <a:t>4 – 6 minutes per learner</a:t>
                      </a:r>
                    </a:p>
                  </a:txBody>
                  <a:tcPr marL="68580" marR="68580" marT="34290" marB="34290"/>
                </a:tc>
                <a:extLst>
                  <a:ext uri="{0D108BD9-81ED-4DB2-BD59-A6C34878D82A}">
                    <a16:rowId xmlns:a16="http://schemas.microsoft.com/office/drawing/2014/main" val="2007974265"/>
                  </a:ext>
                </a:extLst>
              </a:tr>
              <a:tr h="891540">
                <a:tc>
                  <a:txBody>
                    <a:bodyPr/>
                    <a:lstStyle/>
                    <a:p>
                      <a:pPr algn="ctr"/>
                      <a:r>
                        <a:rPr lang="en-GB" sz="1400" dirty="0"/>
                        <a:t>2</a:t>
                      </a:r>
                    </a:p>
                  </a:txBody>
                  <a:tcPr marL="68580" marR="68580" marT="34290" marB="34290"/>
                </a:tc>
                <a:tc>
                  <a:txBody>
                    <a:bodyPr/>
                    <a:lstStyle/>
                    <a:p>
                      <a:r>
                        <a:rPr lang="en-GB" sz="1400" b="1" dirty="0"/>
                        <a:t>Group discussion</a:t>
                      </a:r>
                    </a:p>
                    <a:p>
                      <a:r>
                        <a:rPr lang="en-GB" sz="1400" dirty="0"/>
                        <a:t>A group of a minimum of 3 learners are instructed to discuss a topic designed to elicit discussion. </a:t>
                      </a:r>
                    </a:p>
                  </a:txBody>
                  <a:tcPr marL="68580" marR="68580" marT="34290" marB="34290"/>
                </a:tc>
                <a:tc>
                  <a:txBody>
                    <a:bodyPr/>
                    <a:lstStyle/>
                    <a:p>
                      <a:pPr algn="ctr"/>
                      <a:r>
                        <a:rPr lang="en-GB" sz="1400" dirty="0"/>
                        <a:t>4 – 6 minutes per learner</a:t>
                      </a:r>
                    </a:p>
                  </a:txBody>
                  <a:tcPr marL="68580" marR="68580" marT="34290" marB="34290"/>
                </a:tc>
                <a:extLst>
                  <a:ext uri="{0D108BD9-81ED-4DB2-BD59-A6C34878D82A}">
                    <a16:rowId xmlns:a16="http://schemas.microsoft.com/office/drawing/2014/main" val="1759957049"/>
                  </a:ext>
                </a:extLst>
              </a:tr>
            </a:tbl>
          </a:graphicData>
        </a:graphic>
      </p:graphicFrame>
    </p:spTree>
    <p:extLst>
      <p:ext uri="{BB962C8B-B14F-4D97-AF65-F5344CB8AC3E}">
        <p14:creationId xmlns:p14="http://schemas.microsoft.com/office/powerpoint/2010/main" val="236130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E049-9D06-4C24-9445-A229D9B27055}"/>
              </a:ext>
            </a:extLst>
          </p:cNvPr>
          <p:cNvSpPr>
            <a:spLocks noGrp="1"/>
          </p:cNvSpPr>
          <p:nvPr>
            <p:ph type="title"/>
          </p:nvPr>
        </p:nvSpPr>
        <p:spPr>
          <a:xfrm>
            <a:off x="628649" y="116632"/>
            <a:ext cx="7886700" cy="997993"/>
          </a:xfrm>
        </p:spPr>
        <p:txBody>
          <a:bodyPr/>
          <a:lstStyle/>
          <a:p>
            <a:pPr algn="ctr"/>
            <a:r>
              <a:rPr lang="en-GB" b="1" u="sng" dirty="0"/>
              <a:t>Group Students</a:t>
            </a:r>
          </a:p>
        </p:txBody>
      </p:sp>
      <p:pic>
        <p:nvPicPr>
          <p:cNvPr id="5" name="Picture 4">
            <a:extLst>
              <a:ext uri="{FF2B5EF4-FFF2-40B4-BE49-F238E27FC236}">
                <a16:creationId xmlns:a16="http://schemas.microsoft.com/office/drawing/2014/main" id="{08C489D8-E0AB-4BCE-A45C-1F00108CC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727" y="1769916"/>
            <a:ext cx="6350196" cy="4762647"/>
          </a:xfrm>
          <a:prstGeom prst="rect">
            <a:avLst/>
          </a:prstGeom>
        </p:spPr>
      </p:pic>
      <p:sp>
        <p:nvSpPr>
          <p:cNvPr id="6" name="Rectangle 5">
            <a:extLst>
              <a:ext uri="{FF2B5EF4-FFF2-40B4-BE49-F238E27FC236}">
                <a16:creationId xmlns:a16="http://schemas.microsoft.com/office/drawing/2014/main" id="{17EFF7AF-15E9-4860-9805-55485FD952C0}"/>
              </a:ext>
            </a:extLst>
          </p:cNvPr>
          <p:cNvSpPr/>
          <p:nvPr/>
        </p:nvSpPr>
        <p:spPr>
          <a:xfrm>
            <a:off x="323528" y="777478"/>
            <a:ext cx="2390399"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Entry 1</a:t>
            </a:r>
          </a:p>
        </p:txBody>
      </p:sp>
      <p:sp>
        <p:nvSpPr>
          <p:cNvPr id="7" name="Rectangle 6">
            <a:extLst>
              <a:ext uri="{FF2B5EF4-FFF2-40B4-BE49-F238E27FC236}">
                <a16:creationId xmlns:a16="http://schemas.microsoft.com/office/drawing/2014/main" id="{FF231CC4-9B58-42A8-8362-AD163FC2E478}"/>
              </a:ext>
            </a:extLst>
          </p:cNvPr>
          <p:cNvSpPr/>
          <p:nvPr/>
        </p:nvSpPr>
        <p:spPr>
          <a:xfrm>
            <a:off x="6265567" y="785570"/>
            <a:ext cx="254268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Entry 2</a:t>
            </a:r>
          </a:p>
        </p:txBody>
      </p:sp>
      <p:sp>
        <p:nvSpPr>
          <p:cNvPr id="8" name="Rectangle 7">
            <a:extLst>
              <a:ext uri="{FF2B5EF4-FFF2-40B4-BE49-F238E27FC236}">
                <a16:creationId xmlns:a16="http://schemas.microsoft.com/office/drawing/2014/main" id="{39362255-CDD5-435E-992D-355A726B0425}"/>
              </a:ext>
            </a:extLst>
          </p:cNvPr>
          <p:cNvSpPr/>
          <p:nvPr/>
        </p:nvSpPr>
        <p:spPr>
          <a:xfrm>
            <a:off x="4283968" y="5609233"/>
            <a:ext cx="254268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Entry 3</a:t>
            </a:r>
          </a:p>
        </p:txBody>
      </p:sp>
    </p:spTree>
    <p:extLst>
      <p:ext uri="{BB962C8B-B14F-4D97-AF65-F5344CB8AC3E}">
        <p14:creationId xmlns:p14="http://schemas.microsoft.com/office/powerpoint/2010/main" val="125703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5" y="1196752"/>
            <a:ext cx="7886700" cy="994172"/>
          </a:xfrm>
        </p:spPr>
        <p:txBody>
          <a:bodyPr>
            <a:normAutofit fontScale="90000"/>
          </a:bodyPr>
          <a:lstStyle/>
          <a:p>
            <a:r>
              <a:rPr lang="en-GB" b="1" dirty="0">
                <a:solidFill>
                  <a:srgbClr val="00B4BC"/>
                </a:solidFill>
                <a:latin typeface="+mn-lt"/>
              </a:rPr>
              <a:t>Entry </a:t>
            </a:r>
            <a:br>
              <a:rPr lang="en-GB" b="1" dirty="0">
                <a:solidFill>
                  <a:srgbClr val="00B4BC"/>
                </a:solidFill>
                <a:latin typeface="+mn-lt"/>
              </a:rPr>
            </a:br>
            <a:r>
              <a:rPr lang="en-GB" b="1" dirty="0">
                <a:solidFill>
                  <a:srgbClr val="00B4BC"/>
                </a:solidFill>
                <a:latin typeface="+mn-lt"/>
              </a:rPr>
              <a:t>Level 3: Structure</a:t>
            </a:r>
            <a:endParaRPr lang="en-GB" dirty="0">
              <a:latin typeface="+mn-lt"/>
            </a:endParaRPr>
          </a:p>
        </p:txBody>
      </p:sp>
      <p:pic>
        <p:nvPicPr>
          <p:cNvPr id="3" name="Picture 2"/>
          <p:cNvPicPr>
            <a:picLocks noChangeAspect="1"/>
          </p:cNvPicPr>
          <p:nvPr/>
        </p:nvPicPr>
        <p:blipFill>
          <a:blip r:embed="rId2"/>
          <a:stretch>
            <a:fillRect/>
          </a:stretch>
        </p:blipFill>
        <p:spPr>
          <a:xfrm>
            <a:off x="1673800" y="404664"/>
            <a:ext cx="6621744" cy="3080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1979712" y="3789040"/>
            <a:ext cx="6043137" cy="2801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28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A1C0FA7-5BB8-418A-9018-7A9A1F22BE1E}"/>
              </a:ext>
            </a:extLst>
          </p:cNvPr>
          <p:cNvSpPr>
            <a:spLocks noGrp="1"/>
          </p:cNvSpPr>
          <p:nvPr>
            <p:ph idx="1"/>
          </p:nvPr>
        </p:nvSpPr>
        <p:spPr/>
        <p:txBody>
          <a:bodyPr/>
          <a:lstStyle/>
          <a:p>
            <a:r>
              <a:rPr lang="en-GB" dirty="0"/>
              <a:t>Complete initial assessment</a:t>
            </a:r>
          </a:p>
          <a:p>
            <a:pPr marL="0" indent="0">
              <a:buNone/>
            </a:pPr>
            <a:r>
              <a:rPr lang="en-GB" dirty="0">
                <a:highlight>
                  <a:srgbClr val="FFFF00"/>
                </a:highlight>
              </a:rPr>
              <a:t>Please do not put a date on the initial assessment</a:t>
            </a:r>
          </a:p>
          <a:p>
            <a:pPr marL="0" indent="0">
              <a:buNone/>
            </a:pPr>
            <a:r>
              <a:rPr lang="en-GB" dirty="0"/>
              <a:t>Please only put on your </a:t>
            </a:r>
            <a:r>
              <a:rPr lang="en-GB" u="sng" dirty="0"/>
              <a:t>name</a:t>
            </a:r>
            <a:r>
              <a:rPr lang="en-GB" dirty="0"/>
              <a:t> and </a:t>
            </a:r>
            <a:r>
              <a:rPr lang="en-GB" u="sng" dirty="0"/>
              <a:t>signature</a:t>
            </a:r>
          </a:p>
          <a:p>
            <a:pPr marL="0" indent="0">
              <a:buNone/>
            </a:pPr>
            <a:endParaRPr lang="en-GB" dirty="0"/>
          </a:p>
          <a:p>
            <a:r>
              <a:rPr lang="en-GB" dirty="0"/>
              <a:t>If you have completed the initial assessment</a:t>
            </a:r>
          </a:p>
          <a:p>
            <a:pPr marL="0" indent="0">
              <a:buNone/>
            </a:pPr>
            <a:r>
              <a:rPr lang="en-GB" dirty="0"/>
              <a:t>- Practice spelling exam</a:t>
            </a:r>
          </a:p>
        </p:txBody>
      </p:sp>
      <p:pic>
        <p:nvPicPr>
          <p:cNvPr id="13" name="Picture 12">
            <a:extLst>
              <a:ext uri="{FF2B5EF4-FFF2-40B4-BE49-F238E27FC236}">
                <a16:creationId xmlns:a16="http://schemas.microsoft.com/office/drawing/2014/main" id="{5299E08B-5802-4422-AB4F-1A5D83ED7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61" y="188640"/>
            <a:ext cx="5148064" cy="1638934"/>
          </a:xfrm>
          <a:prstGeom prst="rect">
            <a:avLst/>
          </a:prstGeom>
        </p:spPr>
      </p:pic>
    </p:spTree>
    <p:extLst>
      <p:ext uri="{BB962C8B-B14F-4D97-AF65-F5344CB8AC3E}">
        <p14:creationId xmlns:p14="http://schemas.microsoft.com/office/powerpoint/2010/main" val="713015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AF7BCB-BA13-4D31-A3A1-69D2AFC40BC4}"/>
              </a:ext>
            </a:extLst>
          </p:cNvPr>
          <p:cNvPicPr>
            <a:picLocks noGrp="1" noChangeAspect="1"/>
          </p:cNvPicPr>
          <p:nvPr>
            <p:ph idx="1"/>
          </p:nvPr>
        </p:nvPicPr>
        <p:blipFill rotWithShape="1">
          <a:blip r:embed="rId2"/>
          <a:srcRect l="20783" t="29532" r="23522" b="44771"/>
          <a:stretch/>
        </p:blipFill>
        <p:spPr>
          <a:xfrm>
            <a:off x="323528" y="548680"/>
            <a:ext cx="6442316" cy="1584176"/>
          </a:xfrm>
          <a:prstGeom prst="rect">
            <a:avLst/>
          </a:prstGeom>
        </p:spPr>
      </p:pic>
      <p:pic>
        <p:nvPicPr>
          <p:cNvPr id="5" name="Picture 4">
            <a:extLst>
              <a:ext uri="{FF2B5EF4-FFF2-40B4-BE49-F238E27FC236}">
                <a16:creationId xmlns:a16="http://schemas.microsoft.com/office/drawing/2014/main" id="{70A93DE2-0ACA-42E4-BB8C-81FEC7004514}"/>
              </a:ext>
            </a:extLst>
          </p:cNvPr>
          <p:cNvPicPr>
            <a:picLocks noChangeAspect="1"/>
          </p:cNvPicPr>
          <p:nvPr/>
        </p:nvPicPr>
        <p:blipFill rotWithShape="1">
          <a:blip r:embed="rId3"/>
          <a:srcRect l="24013" t="36702" r="26008" b="41134"/>
          <a:stretch/>
        </p:blipFill>
        <p:spPr>
          <a:xfrm>
            <a:off x="683568" y="2799023"/>
            <a:ext cx="7312170" cy="1728193"/>
          </a:xfrm>
          <a:prstGeom prst="rect">
            <a:avLst/>
          </a:prstGeom>
        </p:spPr>
      </p:pic>
      <p:pic>
        <p:nvPicPr>
          <p:cNvPr id="6" name="Picture 5">
            <a:extLst>
              <a:ext uri="{FF2B5EF4-FFF2-40B4-BE49-F238E27FC236}">
                <a16:creationId xmlns:a16="http://schemas.microsoft.com/office/drawing/2014/main" id="{3FB481DD-D252-4253-850D-120189223DA0}"/>
              </a:ext>
            </a:extLst>
          </p:cNvPr>
          <p:cNvPicPr>
            <a:picLocks noChangeAspect="1"/>
          </p:cNvPicPr>
          <p:nvPr/>
        </p:nvPicPr>
        <p:blipFill rotWithShape="1">
          <a:blip r:embed="rId4"/>
          <a:srcRect l="23226" t="17492" r="23226"/>
          <a:stretch/>
        </p:blipFill>
        <p:spPr>
          <a:xfrm>
            <a:off x="3275856" y="4725144"/>
            <a:ext cx="2304256" cy="1892137"/>
          </a:xfrm>
          <a:prstGeom prst="rect">
            <a:avLst/>
          </a:prstGeom>
        </p:spPr>
      </p:pic>
      <p:sp>
        <p:nvSpPr>
          <p:cNvPr id="7" name="TextBox 6">
            <a:extLst>
              <a:ext uri="{FF2B5EF4-FFF2-40B4-BE49-F238E27FC236}">
                <a16:creationId xmlns:a16="http://schemas.microsoft.com/office/drawing/2014/main" id="{5723DA57-C7B8-4892-8C21-7D5591574FD6}"/>
              </a:ext>
            </a:extLst>
          </p:cNvPr>
          <p:cNvSpPr txBox="1"/>
          <p:nvPr/>
        </p:nvSpPr>
        <p:spPr>
          <a:xfrm>
            <a:off x="683568" y="184976"/>
            <a:ext cx="795795" cy="369332"/>
          </a:xfrm>
          <a:prstGeom prst="rect">
            <a:avLst/>
          </a:prstGeom>
          <a:noFill/>
        </p:spPr>
        <p:txBody>
          <a:bodyPr wrap="none" rtlCol="0">
            <a:spAutoFit/>
          </a:bodyPr>
          <a:lstStyle/>
          <a:p>
            <a:r>
              <a:rPr lang="en-GB" dirty="0"/>
              <a:t>Part 1</a:t>
            </a:r>
          </a:p>
        </p:txBody>
      </p:sp>
    </p:spTree>
    <p:extLst>
      <p:ext uri="{BB962C8B-B14F-4D97-AF65-F5344CB8AC3E}">
        <p14:creationId xmlns:p14="http://schemas.microsoft.com/office/powerpoint/2010/main" val="11624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EC93-7098-4F82-9E1C-704893BFF7CD}"/>
              </a:ext>
            </a:extLst>
          </p:cNvPr>
          <p:cNvSpPr>
            <a:spLocks noGrp="1"/>
          </p:cNvSpPr>
          <p:nvPr>
            <p:ph type="title"/>
          </p:nvPr>
        </p:nvSpPr>
        <p:spPr/>
        <p:txBody>
          <a:bodyPr/>
          <a:lstStyle/>
          <a:p>
            <a:r>
              <a:rPr lang="en-GB" dirty="0"/>
              <a:t>Order letters- Alphabet</a:t>
            </a:r>
          </a:p>
        </p:txBody>
      </p:sp>
      <p:pic>
        <p:nvPicPr>
          <p:cNvPr id="4" name="Content Placeholder 3">
            <a:extLst>
              <a:ext uri="{FF2B5EF4-FFF2-40B4-BE49-F238E27FC236}">
                <a16:creationId xmlns:a16="http://schemas.microsoft.com/office/drawing/2014/main" id="{D018D110-07C4-4AE1-860D-807D3378E369}"/>
              </a:ext>
            </a:extLst>
          </p:cNvPr>
          <p:cNvPicPr>
            <a:picLocks noGrp="1" noChangeAspect="1"/>
          </p:cNvPicPr>
          <p:nvPr>
            <p:ph idx="1"/>
          </p:nvPr>
        </p:nvPicPr>
        <p:blipFill rotWithShape="1">
          <a:blip r:embed="rId2"/>
          <a:srcRect l="24435" t="24392" r="24435" b="15646"/>
          <a:stretch/>
        </p:blipFill>
        <p:spPr>
          <a:xfrm>
            <a:off x="628650" y="1484784"/>
            <a:ext cx="7488832" cy="4680520"/>
          </a:xfrm>
          <a:prstGeom prst="rect">
            <a:avLst/>
          </a:prstGeom>
        </p:spPr>
      </p:pic>
      <p:sp>
        <p:nvSpPr>
          <p:cNvPr id="5" name="TextBox 4">
            <a:extLst>
              <a:ext uri="{FF2B5EF4-FFF2-40B4-BE49-F238E27FC236}">
                <a16:creationId xmlns:a16="http://schemas.microsoft.com/office/drawing/2014/main" id="{DBF728D3-DC00-41F1-BF18-0B0FCAD3C487}"/>
              </a:ext>
            </a:extLst>
          </p:cNvPr>
          <p:cNvSpPr txBox="1"/>
          <p:nvPr/>
        </p:nvSpPr>
        <p:spPr>
          <a:xfrm>
            <a:off x="644907" y="268904"/>
            <a:ext cx="795795" cy="369332"/>
          </a:xfrm>
          <a:prstGeom prst="rect">
            <a:avLst/>
          </a:prstGeom>
          <a:noFill/>
        </p:spPr>
        <p:txBody>
          <a:bodyPr wrap="none" rtlCol="0">
            <a:spAutoFit/>
          </a:bodyPr>
          <a:lstStyle/>
          <a:p>
            <a:r>
              <a:rPr lang="en-GB" dirty="0"/>
              <a:t>Part 2</a:t>
            </a:r>
          </a:p>
        </p:txBody>
      </p:sp>
    </p:spTree>
    <p:extLst>
      <p:ext uri="{BB962C8B-B14F-4D97-AF65-F5344CB8AC3E}">
        <p14:creationId xmlns:p14="http://schemas.microsoft.com/office/powerpoint/2010/main" val="109644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92" y="548680"/>
            <a:ext cx="4255226" cy="994172"/>
          </a:xfrm>
        </p:spPr>
        <p:txBody>
          <a:bodyPr>
            <a:normAutofit fontScale="90000"/>
          </a:bodyPr>
          <a:lstStyle/>
          <a:p>
            <a:r>
              <a:rPr lang="en-GB" b="1" dirty="0">
                <a:solidFill>
                  <a:srgbClr val="00B4BC"/>
                </a:solidFill>
                <a:latin typeface="+mn-lt"/>
              </a:rPr>
              <a:t>Assessment Update</a:t>
            </a:r>
            <a:br>
              <a:rPr lang="en-GB" b="1" dirty="0">
                <a:solidFill>
                  <a:srgbClr val="00B4BC"/>
                </a:solidFill>
                <a:latin typeface="+mn-lt"/>
              </a:rPr>
            </a:br>
            <a:r>
              <a:rPr lang="en-GB" b="1" dirty="0">
                <a:solidFill>
                  <a:srgbClr val="00B4BC"/>
                </a:solidFill>
                <a:latin typeface="+mn-lt"/>
              </a:rPr>
              <a:t>Entry 2 and Entry 3</a:t>
            </a:r>
            <a:endParaRPr lang="en-GB" dirty="0">
              <a:latin typeface="+mn-lt"/>
            </a:endParaRPr>
          </a:p>
        </p:txBody>
      </p:sp>
      <p:sp>
        <p:nvSpPr>
          <p:cNvPr id="3" name="Content Placeholder 2"/>
          <p:cNvSpPr>
            <a:spLocks noGrp="1"/>
          </p:cNvSpPr>
          <p:nvPr>
            <p:ph idx="1"/>
          </p:nvPr>
        </p:nvSpPr>
        <p:spPr>
          <a:xfrm>
            <a:off x="5508104" y="165496"/>
            <a:ext cx="3112226" cy="3263504"/>
          </a:xfrm>
        </p:spPr>
        <p:txBody>
          <a:bodyPr>
            <a:normAutofit/>
          </a:bodyPr>
          <a:lstStyle/>
          <a:p>
            <a:pPr marL="0" indent="0">
              <a:buNone/>
            </a:pPr>
            <a:r>
              <a:rPr lang="en-GB" b="1" dirty="0"/>
              <a:t>Entry Level Writing Assessments</a:t>
            </a:r>
          </a:p>
          <a:p>
            <a:r>
              <a:rPr lang="en-GB" sz="1350" dirty="0"/>
              <a:t>Spelling assessment must be completed </a:t>
            </a:r>
            <a:r>
              <a:rPr lang="en-GB" sz="1350" b="1" dirty="0"/>
              <a:t>before</a:t>
            </a:r>
            <a:r>
              <a:rPr lang="en-GB" sz="1350" dirty="0"/>
              <a:t> the Writing assessment. These can also take place on </a:t>
            </a:r>
            <a:r>
              <a:rPr lang="en-GB" sz="1350" b="1" dirty="0"/>
              <a:t>two different</a:t>
            </a:r>
            <a:r>
              <a:rPr lang="en-GB" sz="1350" dirty="0"/>
              <a:t> </a:t>
            </a:r>
            <a:r>
              <a:rPr lang="en-GB" sz="1350" b="1" dirty="0"/>
              <a:t>dates</a:t>
            </a:r>
            <a:r>
              <a:rPr lang="en-GB" sz="1350" dirty="0"/>
              <a:t>.</a:t>
            </a:r>
          </a:p>
          <a:p>
            <a:r>
              <a:rPr lang="en-GB" sz="1350" dirty="0"/>
              <a:t>Two separate sections, with Section One based on Alphabetical Order (and Plurals – EL2/3) and Section Two focussed on writing compositions.</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53592" y="2508797"/>
            <a:ext cx="8036816" cy="4158912"/>
          </a:xfrm>
          <a:prstGeom prst="rect">
            <a:avLst/>
          </a:prstGeom>
        </p:spPr>
      </p:pic>
    </p:spTree>
    <p:extLst>
      <p:ext uri="{BB962C8B-B14F-4D97-AF65-F5344CB8AC3E}">
        <p14:creationId xmlns:p14="http://schemas.microsoft.com/office/powerpoint/2010/main" val="130642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953BCD-8D4A-405E-A261-AA562FD02884}"/>
              </a:ext>
            </a:extLst>
          </p:cNvPr>
          <p:cNvPicPr>
            <a:picLocks noChangeAspect="1"/>
          </p:cNvPicPr>
          <p:nvPr/>
        </p:nvPicPr>
        <p:blipFill rotWithShape="1">
          <a:blip r:embed="rId2"/>
          <a:srcRect l="24012" t="17098" r="24013" b="52955"/>
          <a:stretch/>
        </p:blipFill>
        <p:spPr>
          <a:xfrm>
            <a:off x="594458" y="3596296"/>
            <a:ext cx="8404163" cy="2580667"/>
          </a:xfrm>
          <a:prstGeom prst="rect">
            <a:avLst/>
          </a:prstGeom>
        </p:spPr>
      </p:pic>
      <p:pic>
        <p:nvPicPr>
          <p:cNvPr id="6" name="Picture 5">
            <a:extLst>
              <a:ext uri="{FF2B5EF4-FFF2-40B4-BE49-F238E27FC236}">
                <a16:creationId xmlns:a16="http://schemas.microsoft.com/office/drawing/2014/main" id="{905BC97C-039D-4505-B3AC-158D403DB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234" y="155433"/>
            <a:ext cx="4278610" cy="3273567"/>
          </a:xfrm>
          <a:prstGeom prst="rect">
            <a:avLst/>
          </a:prstGeom>
        </p:spPr>
      </p:pic>
    </p:spTree>
    <p:extLst>
      <p:ext uri="{BB962C8B-B14F-4D97-AF65-F5344CB8AC3E}">
        <p14:creationId xmlns:p14="http://schemas.microsoft.com/office/powerpoint/2010/main" val="3851864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5BE3A3-8B27-4EE8-B006-6B9D16204423}"/>
              </a:ext>
            </a:extLst>
          </p:cNvPr>
          <p:cNvPicPr>
            <a:picLocks noGrp="1" noChangeAspect="1"/>
          </p:cNvPicPr>
          <p:nvPr>
            <p:ph idx="1"/>
          </p:nvPr>
        </p:nvPicPr>
        <p:blipFill rotWithShape="1">
          <a:blip r:embed="rId2"/>
          <a:srcRect l="25349" t="15826" r="25348" b="5367"/>
          <a:stretch/>
        </p:blipFill>
        <p:spPr>
          <a:xfrm>
            <a:off x="1122297" y="595363"/>
            <a:ext cx="6899406" cy="5877272"/>
          </a:xfrm>
          <a:prstGeom prst="rect">
            <a:avLst/>
          </a:prstGeom>
        </p:spPr>
      </p:pic>
    </p:spTree>
    <p:extLst>
      <p:ext uri="{BB962C8B-B14F-4D97-AF65-F5344CB8AC3E}">
        <p14:creationId xmlns:p14="http://schemas.microsoft.com/office/powerpoint/2010/main" val="6321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2A34344-64D6-4229-AF1F-D4840BC0BDC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228"/>
          <a:stretch/>
        </p:blipFill>
        <p:spPr>
          <a:xfrm>
            <a:off x="604855" y="420449"/>
            <a:ext cx="8169937" cy="5700290"/>
          </a:xfrm>
        </p:spPr>
      </p:pic>
    </p:spTree>
    <p:extLst>
      <p:ext uri="{BB962C8B-B14F-4D97-AF65-F5344CB8AC3E}">
        <p14:creationId xmlns:p14="http://schemas.microsoft.com/office/powerpoint/2010/main" val="1206877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810-8638-4A2E-B2B3-3F3EF078E0DB}"/>
              </a:ext>
            </a:extLst>
          </p:cNvPr>
          <p:cNvSpPr>
            <a:spLocks noGrp="1"/>
          </p:cNvSpPr>
          <p:nvPr>
            <p:ph type="title"/>
          </p:nvPr>
        </p:nvSpPr>
        <p:spPr/>
        <p:txBody>
          <a:bodyPr/>
          <a:lstStyle/>
          <a:p>
            <a:r>
              <a:rPr lang="en-GB" dirty="0"/>
              <a:t>Tutor use;</a:t>
            </a:r>
          </a:p>
        </p:txBody>
      </p:sp>
      <p:sp>
        <p:nvSpPr>
          <p:cNvPr id="3" name="Content Placeholder 2">
            <a:extLst>
              <a:ext uri="{FF2B5EF4-FFF2-40B4-BE49-F238E27FC236}">
                <a16:creationId xmlns:a16="http://schemas.microsoft.com/office/drawing/2014/main" id="{697D9B2C-B2FE-4374-9C78-8D19DE7FB40B}"/>
              </a:ext>
            </a:extLst>
          </p:cNvPr>
          <p:cNvSpPr>
            <a:spLocks noGrp="1"/>
          </p:cNvSpPr>
          <p:nvPr>
            <p:ph idx="1"/>
          </p:nvPr>
        </p:nvSpPr>
        <p:spPr/>
        <p:txBody>
          <a:bodyPr>
            <a:normAutofit fontScale="92500" lnSpcReduction="20000"/>
          </a:bodyPr>
          <a:lstStyle/>
          <a:p>
            <a:pPr marL="0" indent="0">
              <a:buNone/>
            </a:pPr>
            <a:r>
              <a:rPr lang="en-GB" dirty="0">
                <a:hlinkClick r:id="rId2"/>
              </a:rPr>
              <a:t>https://www.qualhub.co.uk/media/11022/el1-3_spelling-test_set-1_fs-watermarked.pdf</a:t>
            </a:r>
            <a:endParaRPr lang="en-GB" dirty="0"/>
          </a:p>
          <a:p>
            <a:pPr marL="0" indent="0">
              <a:buNone/>
            </a:pPr>
            <a:endParaRPr lang="en-GB" dirty="0"/>
          </a:p>
          <a:p>
            <a:pPr marL="0" indent="0">
              <a:buNone/>
            </a:pPr>
            <a:r>
              <a:rPr lang="en-GB" dirty="0"/>
              <a:t>Print this off. </a:t>
            </a:r>
          </a:p>
          <a:p>
            <a:pPr marL="0" indent="0">
              <a:buNone/>
            </a:pPr>
            <a:endParaRPr lang="en-GB" dirty="0"/>
          </a:p>
          <a:p>
            <a:pPr marL="0" indent="0">
              <a:buNone/>
            </a:pPr>
            <a:r>
              <a:rPr lang="en-GB" dirty="0"/>
              <a:t>Assessor instructions  </a:t>
            </a:r>
          </a:p>
          <a:p>
            <a:pPr marL="0" indent="0">
              <a:buNone/>
            </a:pPr>
            <a:r>
              <a:rPr lang="en-GB" dirty="0"/>
              <a:t>Firstly read out the learner instructions below. </a:t>
            </a:r>
          </a:p>
          <a:p>
            <a:pPr marL="0" indent="0">
              <a:buNone/>
            </a:pPr>
            <a:r>
              <a:rPr lang="en-GB" dirty="0"/>
              <a:t>Read out each word.  </a:t>
            </a:r>
          </a:p>
          <a:p>
            <a:pPr marL="0" indent="0">
              <a:buNone/>
            </a:pPr>
            <a:r>
              <a:rPr lang="en-GB" dirty="0"/>
              <a:t>Read the sentence that puts the word into context. </a:t>
            </a:r>
          </a:p>
          <a:p>
            <a:pPr marL="0" indent="0">
              <a:buNone/>
            </a:pPr>
            <a:r>
              <a:rPr lang="en-GB" dirty="0"/>
              <a:t>Repeat the word. </a:t>
            </a:r>
          </a:p>
          <a:p>
            <a:pPr marL="0" indent="0">
              <a:buNone/>
            </a:pPr>
            <a:r>
              <a:rPr lang="en-GB" dirty="0"/>
              <a:t>Give a pause for the learner to write the correct spelling on their sheet. </a:t>
            </a:r>
          </a:p>
          <a:p>
            <a:pPr marL="0" indent="0">
              <a:buNone/>
            </a:pPr>
            <a:endParaRPr lang="en-GB" dirty="0"/>
          </a:p>
        </p:txBody>
      </p:sp>
    </p:spTree>
    <p:extLst>
      <p:ext uri="{BB962C8B-B14F-4D97-AF65-F5344CB8AC3E}">
        <p14:creationId xmlns:p14="http://schemas.microsoft.com/office/powerpoint/2010/main" val="3107816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D35D-9F8F-452C-B447-1E85ED4C8AEF}"/>
              </a:ext>
            </a:extLst>
          </p:cNvPr>
          <p:cNvSpPr>
            <a:spLocks noGrp="1"/>
          </p:cNvSpPr>
          <p:nvPr>
            <p:ph type="title"/>
          </p:nvPr>
        </p:nvSpPr>
        <p:spPr/>
        <p:txBody>
          <a:bodyPr/>
          <a:lstStyle/>
          <a:p>
            <a:r>
              <a:rPr lang="en-GB" dirty="0"/>
              <a:t>Spelling answers</a:t>
            </a:r>
          </a:p>
        </p:txBody>
      </p:sp>
      <p:sp>
        <p:nvSpPr>
          <p:cNvPr id="3" name="Content Placeholder 2">
            <a:extLst>
              <a:ext uri="{FF2B5EF4-FFF2-40B4-BE49-F238E27FC236}">
                <a16:creationId xmlns:a16="http://schemas.microsoft.com/office/drawing/2014/main" id="{548BDC33-D817-4CD0-A347-AB7DC5DB64C1}"/>
              </a:ext>
            </a:extLst>
          </p:cNvPr>
          <p:cNvSpPr>
            <a:spLocks noGrp="1"/>
          </p:cNvSpPr>
          <p:nvPr>
            <p:ph idx="1"/>
          </p:nvPr>
        </p:nvSpPr>
        <p:spPr>
          <a:xfrm>
            <a:off x="1115616" y="1693065"/>
            <a:ext cx="1711102" cy="4351338"/>
          </a:xfrm>
        </p:spPr>
        <p:txBody>
          <a:bodyPr>
            <a:normAutofit lnSpcReduction="10000"/>
          </a:bodyPr>
          <a:lstStyle/>
          <a:p>
            <a:r>
              <a:rPr lang="en-GB" dirty="0"/>
              <a:t>Entry 1</a:t>
            </a:r>
          </a:p>
          <a:p>
            <a:pPr marL="457200" indent="-457200">
              <a:buAutoNum type="arabicPeriod"/>
            </a:pPr>
            <a:r>
              <a:rPr lang="en-GB" dirty="0"/>
              <a:t>Act</a:t>
            </a:r>
          </a:p>
          <a:p>
            <a:pPr marL="457200" indent="-457200">
              <a:buAutoNum type="arabicPeriod"/>
            </a:pPr>
            <a:r>
              <a:rPr lang="en-GB" dirty="0"/>
              <a:t>Wrote</a:t>
            </a:r>
          </a:p>
          <a:p>
            <a:pPr marL="457200" indent="-457200">
              <a:buAutoNum type="arabicPeriod"/>
            </a:pPr>
            <a:r>
              <a:rPr lang="en-GB" dirty="0"/>
              <a:t>Live</a:t>
            </a:r>
          </a:p>
          <a:p>
            <a:pPr marL="457200" indent="-457200">
              <a:buAutoNum type="arabicPeriod"/>
            </a:pPr>
            <a:r>
              <a:rPr lang="en-GB" dirty="0"/>
              <a:t>White</a:t>
            </a:r>
          </a:p>
          <a:p>
            <a:pPr marL="457200" indent="-457200">
              <a:buAutoNum type="arabicPeriod"/>
            </a:pPr>
            <a:r>
              <a:rPr lang="en-GB" dirty="0"/>
              <a:t>Too</a:t>
            </a:r>
          </a:p>
          <a:p>
            <a:pPr marL="457200" indent="-457200">
              <a:buAutoNum type="arabicPeriod"/>
            </a:pPr>
            <a:r>
              <a:rPr lang="en-GB" dirty="0"/>
              <a:t>Child</a:t>
            </a:r>
          </a:p>
          <a:p>
            <a:pPr marL="457200" indent="-457200">
              <a:buAutoNum type="arabicPeriod"/>
            </a:pPr>
            <a:r>
              <a:rPr lang="en-GB" dirty="0"/>
              <a:t>Over</a:t>
            </a:r>
          </a:p>
          <a:p>
            <a:pPr marL="457200" indent="-457200">
              <a:buAutoNum type="arabicPeriod"/>
            </a:pPr>
            <a:r>
              <a:rPr lang="en-GB" dirty="0"/>
              <a:t>Floor</a:t>
            </a:r>
          </a:p>
          <a:p>
            <a:pPr marL="457200" indent="-457200">
              <a:buAutoNum type="arabicPeriod"/>
            </a:pPr>
            <a:r>
              <a:rPr lang="en-GB" dirty="0"/>
              <a:t>After</a:t>
            </a:r>
          </a:p>
          <a:p>
            <a:pPr marL="457200" indent="-457200">
              <a:buAutoNum type="arabicPeriod"/>
            </a:pPr>
            <a:r>
              <a:rPr lang="en-GB" dirty="0"/>
              <a:t>Person</a:t>
            </a:r>
          </a:p>
        </p:txBody>
      </p:sp>
      <p:sp>
        <p:nvSpPr>
          <p:cNvPr id="4" name="Content Placeholder 2">
            <a:extLst>
              <a:ext uri="{FF2B5EF4-FFF2-40B4-BE49-F238E27FC236}">
                <a16:creationId xmlns:a16="http://schemas.microsoft.com/office/drawing/2014/main" id="{6A209AA4-EB51-4A6E-994E-FF05CAD1A5D8}"/>
              </a:ext>
            </a:extLst>
          </p:cNvPr>
          <p:cNvSpPr txBox="1">
            <a:spLocks/>
          </p:cNvSpPr>
          <p:nvPr/>
        </p:nvSpPr>
        <p:spPr>
          <a:xfrm>
            <a:off x="3419872" y="1679417"/>
            <a:ext cx="2016224"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Entry 2</a:t>
            </a:r>
          </a:p>
          <a:p>
            <a:pPr marL="457200" indent="-457200">
              <a:buFont typeface="Arial" panose="020B0604020202020204" pitchFamily="34" charset="0"/>
              <a:buAutoNum type="arabicPeriod"/>
            </a:pPr>
            <a:r>
              <a:rPr lang="en-GB" dirty="0"/>
              <a:t>Address</a:t>
            </a:r>
          </a:p>
          <a:p>
            <a:pPr marL="457200" indent="-457200">
              <a:buFont typeface="Arial" panose="020B0604020202020204" pitchFamily="34" charset="0"/>
              <a:buAutoNum type="arabicPeriod"/>
            </a:pPr>
            <a:r>
              <a:rPr lang="en-GB" dirty="0"/>
              <a:t>Fruit</a:t>
            </a:r>
          </a:p>
          <a:p>
            <a:pPr marL="457200" indent="-457200">
              <a:buFont typeface="Arial" panose="020B0604020202020204" pitchFamily="34" charset="0"/>
              <a:buAutoNum type="arabicPeriod"/>
            </a:pPr>
            <a:r>
              <a:rPr lang="en-GB" dirty="0"/>
              <a:t>Animal</a:t>
            </a:r>
          </a:p>
          <a:p>
            <a:pPr marL="457200" indent="-457200">
              <a:buFont typeface="Arial" panose="020B0604020202020204" pitchFamily="34" charset="0"/>
              <a:buAutoNum type="arabicPeriod"/>
            </a:pPr>
            <a:r>
              <a:rPr lang="en-GB" dirty="0"/>
              <a:t>Imagine</a:t>
            </a:r>
          </a:p>
          <a:p>
            <a:pPr marL="457200" indent="-457200">
              <a:buFont typeface="Arial" panose="020B0604020202020204" pitchFamily="34" charset="0"/>
              <a:buAutoNum type="arabicPeriod"/>
            </a:pPr>
            <a:r>
              <a:rPr lang="en-GB" dirty="0"/>
              <a:t>Build</a:t>
            </a:r>
          </a:p>
          <a:p>
            <a:pPr marL="457200" indent="-457200">
              <a:buFont typeface="Arial" panose="020B0604020202020204" pitchFamily="34" charset="0"/>
              <a:buAutoNum type="arabicPeriod"/>
            </a:pPr>
            <a:r>
              <a:rPr lang="en-GB" dirty="0"/>
              <a:t>Complete</a:t>
            </a:r>
          </a:p>
          <a:p>
            <a:pPr marL="457200" indent="-457200">
              <a:buFont typeface="Arial" panose="020B0604020202020204" pitchFamily="34" charset="0"/>
              <a:buAutoNum type="arabicPeriod"/>
            </a:pPr>
            <a:r>
              <a:rPr lang="en-GB" dirty="0"/>
              <a:t>Strange</a:t>
            </a:r>
          </a:p>
          <a:p>
            <a:pPr marL="457200" indent="-457200">
              <a:buFont typeface="Arial" panose="020B0604020202020204" pitchFamily="34" charset="0"/>
              <a:buAutoNum type="arabicPeriod"/>
            </a:pPr>
            <a:r>
              <a:rPr lang="en-GB" dirty="0"/>
              <a:t>Extreme</a:t>
            </a:r>
          </a:p>
          <a:p>
            <a:pPr marL="457200" indent="-457200">
              <a:buFont typeface="Arial" panose="020B0604020202020204" pitchFamily="34" charset="0"/>
              <a:buAutoNum type="arabicPeriod"/>
            </a:pPr>
            <a:r>
              <a:rPr lang="en-GB" dirty="0"/>
              <a:t>Quiet</a:t>
            </a:r>
          </a:p>
          <a:p>
            <a:pPr marL="457200" indent="-457200">
              <a:buFont typeface="Arial" panose="020B0604020202020204" pitchFamily="34" charset="0"/>
              <a:buAutoNum type="arabicPeriod"/>
            </a:pPr>
            <a:r>
              <a:rPr lang="en-GB" dirty="0"/>
              <a:t>Music</a:t>
            </a:r>
          </a:p>
        </p:txBody>
      </p:sp>
      <p:sp>
        <p:nvSpPr>
          <p:cNvPr id="5" name="Content Placeholder 2">
            <a:extLst>
              <a:ext uri="{FF2B5EF4-FFF2-40B4-BE49-F238E27FC236}">
                <a16:creationId xmlns:a16="http://schemas.microsoft.com/office/drawing/2014/main" id="{92801E7E-4481-4F64-97A4-821E641C080A}"/>
              </a:ext>
            </a:extLst>
          </p:cNvPr>
          <p:cNvSpPr txBox="1">
            <a:spLocks/>
          </p:cNvSpPr>
          <p:nvPr/>
        </p:nvSpPr>
        <p:spPr>
          <a:xfrm>
            <a:off x="5503750" y="1679417"/>
            <a:ext cx="2380618"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Entry 3</a:t>
            </a:r>
          </a:p>
          <a:p>
            <a:pPr marL="457200" indent="-457200">
              <a:buFont typeface="Arial" panose="020B0604020202020204" pitchFamily="34" charset="0"/>
              <a:buAutoNum type="arabicPeriod"/>
            </a:pPr>
            <a:r>
              <a:rPr lang="en-GB" dirty="0"/>
              <a:t>Accept</a:t>
            </a:r>
          </a:p>
          <a:p>
            <a:pPr marL="457200" indent="-457200">
              <a:buFont typeface="Arial" panose="020B0604020202020204" pitchFamily="34" charset="0"/>
              <a:buAutoNum type="arabicPeriod"/>
            </a:pPr>
            <a:r>
              <a:rPr lang="en-GB" dirty="0"/>
              <a:t>Occasion</a:t>
            </a:r>
          </a:p>
          <a:p>
            <a:pPr marL="457200" indent="-457200">
              <a:buFont typeface="Arial" panose="020B0604020202020204" pitchFamily="34" charset="0"/>
              <a:buAutoNum type="arabicPeriod"/>
            </a:pPr>
            <a:r>
              <a:rPr lang="en-GB" dirty="0"/>
              <a:t>Criticise</a:t>
            </a:r>
          </a:p>
          <a:p>
            <a:pPr marL="457200" indent="-457200">
              <a:buFont typeface="Arial" panose="020B0604020202020204" pitchFamily="34" charset="0"/>
              <a:buAutoNum type="arabicPeriod"/>
            </a:pPr>
            <a:r>
              <a:rPr lang="en-GB" dirty="0"/>
              <a:t>Autumn</a:t>
            </a:r>
          </a:p>
          <a:p>
            <a:pPr marL="457200" indent="-457200">
              <a:buFont typeface="Arial" panose="020B0604020202020204" pitchFamily="34" charset="0"/>
              <a:buAutoNum type="arabicPeriod"/>
            </a:pPr>
            <a:r>
              <a:rPr lang="en-GB" dirty="0"/>
              <a:t>Knee</a:t>
            </a:r>
          </a:p>
          <a:p>
            <a:pPr marL="457200" indent="-457200">
              <a:buFont typeface="Arial" panose="020B0604020202020204" pitchFamily="34" charset="0"/>
              <a:buAutoNum type="arabicPeriod"/>
            </a:pPr>
            <a:r>
              <a:rPr lang="en-GB" dirty="0"/>
              <a:t>Although</a:t>
            </a:r>
          </a:p>
          <a:p>
            <a:pPr marL="457200" indent="-457200">
              <a:buFont typeface="Arial" panose="020B0604020202020204" pitchFamily="34" charset="0"/>
              <a:buAutoNum type="arabicPeriod"/>
            </a:pPr>
            <a:r>
              <a:rPr lang="en-GB" dirty="0"/>
              <a:t>Frequently</a:t>
            </a:r>
          </a:p>
          <a:p>
            <a:pPr marL="457200" indent="-457200">
              <a:buFont typeface="Arial" panose="020B0604020202020204" pitchFamily="34" charset="0"/>
              <a:buAutoNum type="arabicPeriod"/>
            </a:pPr>
            <a:r>
              <a:rPr lang="en-GB" dirty="0"/>
              <a:t>Particular</a:t>
            </a:r>
          </a:p>
          <a:p>
            <a:pPr marL="457200" indent="-457200">
              <a:buFont typeface="Arial" panose="020B0604020202020204" pitchFamily="34" charset="0"/>
              <a:buAutoNum type="arabicPeriod"/>
            </a:pPr>
            <a:r>
              <a:rPr lang="en-GB" dirty="0"/>
              <a:t>Communicate</a:t>
            </a:r>
          </a:p>
          <a:p>
            <a:pPr marL="457200" indent="-457200">
              <a:buFont typeface="Arial" panose="020B0604020202020204" pitchFamily="34" charset="0"/>
              <a:buAutoNum type="arabicPeriod"/>
            </a:pPr>
            <a:r>
              <a:rPr lang="en-GB" dirty="0"/>
              <a:t>Brought</a:t>
            </a:r>
          </a:p>
        </p:txBody>
      </p:sp>
    </p:spTree>
    <p:extLst>
      <p:ext uri="{BB962C8B-B14F-4D97-AF65-F5344CB8AC3E}">
        <p14:creationId xmlns:p14="http://schemas.microsoft.com/office/powerpoint/2010/main" val="293293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E75F-EE0D-45D1-A377-70F358E9AA49}"/>
              </a:ext>
            </a:extLst>
          </p:cNvPr>
          <p:cNvSpPr>
            <a:spLocks noGrp="1"/>
          </p:cNvSpPr>
          <p:nvPr>
            <p:ph type="title"/>
          </p:nvPr>
        </p:nvSpPr>
        <p:spPr>
          <a:xfrm>
            <a:off x="-468560" y="260648"/>
            <a:ext cx="7886700" cy="1325563"/>
          </a:xfrm>
        </p:spPr>
        <p:txBody>
          <a:bodyPr>
            <a:normAutofit/>
          </a:bodyPr>
          <a:lstStyle/>
          <a:p>
            <a:pPr algn="ctr"/>
            <a:r>
              <a:rPr lang="en-GB" b="1" dirty="0"/>
              <a:t>About this qualification:</a:t>
            </a:r>
            <a:br>
              <a:rPr lang="en-GB" dirty="0"/>
            </a:br>
            <a:endParaRPr lang="en-GB" dirty="0"/>
          </a:p>
        </p:txBody>
      </p:sp>
      <p:sp>
        <p:nvSpPr>
          <p:cNvPr id="3" name="Content Placeholder 2">
            <a:extLst>
              <a:ext uri="{FF2B5EF4-FFF2-40B4-BE49-F238E27FC236}">
                <a16:creationId xmlns:a16="http://schemas.microsoft.com/office/drawing/2014/main" id="{818E1AF1-BCE3-45E1-8FC4-4112F3DF3A00}"/>
              </a:ext>
            </a:extLst>
          </p:cNvPr>
          <p:cNvSpPr>
            <a:spLocks noGrp="1"/>
          </p:cNvSpPr>
          <p:nvPr>
            <p:ph idx="1"/>
          </p:nvPr>
        </p:nvSpPr>
        <p:spPr>
          <a:xfrm>
            <a:off x="628650" y="1052736"/>
            <a:ext cx="6319614" cy="4437237"/>
          </a:xfrm>
        </p:spPr>
        <p:txBody>
          <a:bodyPr>
            <a:noAutofit/>
          </a:bodyPr>
          <a:lstStyle/>
          <a:p>
            <a:r>
              <a:rPr lang="en-GB" sz="2800" dirty="0"/>
              <a:t>The purpose of Functional Skills English Entry Level qualifications are to demonstrate the ability at an appropriate level to read, write, speak, listen and communicate in English, and to apply this knowledge and these skills in familiar situations.</a:t>
            </a:r>
          </a:p>
        </p:txBody>
      </p:sp>
      <p:pic>
        <p:nvPicPr>
          <p:cNvPr id="5" name="Picture 4">
            <a:extLst>
              <a:ext uri="{FF2B5EF4-FFF2-40B4-BE49-F238E27FC236}">
                <a16:creationId xmlns:a16="http://schemas.microsoft.com/office/drawing/2014/main" id="{65E8C51D-C042-42F1-A463-C54512665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703" y="4330989"/>
            <a:ext cx="3731121" cy="2169256"/>
          </a:xfrm>
          <a:prstGeom prst="rect">
            <a:avLst/>
          </a:prstGeom>
        </p:spPr>
      </p:pic>
    </p:spTree>
    <p:extLst>
      <p:ext uri="{BB962C8B-B14F-4D97-AF65-F5344CB8AC3E}">
        <p14:creationId xmlns:p14="http://schemas.microsoft.com/office/powerpoint/2010/main" val="2022794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DB80-AA24-405F-835C-E3847F31A459}"/>
              </a:ext>
            </a:extLst>
          </p:cNvPr>
          <p:cNvSpPr>
            <a:spLocks noGrp="1"/>
          </p:cNvSpPr>
          <p:nvPr>
            <p:ph type="title"/>
          </p:nvPr>
        </p:nvSpPr>
        <p:spPr/>
        <p:txBody>
          <a:bodyPr/>
          <a:lstStyle/>
          <a:p>
            <a:r>
              <a:rPr lang="en-GB" dirty="0"/>
              <a:t>Entry 1</a:t>
            </a:r>
          </a:p>
        </p:txBody>
      </p:sp>
      <p:pic>
        <p:nvPicPr>
          <p:cNvPr id="4" name="Content Placeholder 3">
            <a:extLst>
              <a:ext uri="{FF2B5EF4-FFF2-40B4-BE49-F238E27FC236}">
                <a16:creationId xmlns:a16="http://schemas.microsoft.com/office/drawing/2014/main" id="{9B84BC10-67CA-4C3C-BECB-6D6895263150}"/>
              </a:ext>
            </a:extLst>
          </p:cNvPr>
          <p:cNvPicPr>
            <a:picLocks noGrp="1" noChangeAspect="1"/>
          </p:cNvPicPr>
          <p:nvPr>
            <p:ph idx="1"/>
          </p:nvPr>
        </p:nvPicPr>
        <p:blipFill rotWithShape="1">
          <a:blip r:embed="rId2"/>
          <a:srcRect l="22716" t="35795" r="29645" b="20920"/>
          <a:stretch/>
        </p:blipFill>
        <p:spPr>
          <a:xfrm>
            <a:off x="337927" y="1772817"/>
            <a:ext cx="8468146" cy="4100564"/>
          </a:xfrm>
          <a:prstGeom prst="rect">
            <a:avLst/>
          </a:prstGeom>
        </p:spPr>
      </p:pic>
    </p:spTree>
    <p:extLst>
      <p:ext uri="{BB962C8B-B14F-4D97-AF65-F5344CB8AC3E}">
        <p14:creationId xmlns:p14="http://schemas.microsoft.com/office/powerpoint/2010/main" val="3871657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16AF52-A79D-4A14-9CE8-CA0CAF719333}"/>
              </a:ext>
            </a:extLst>
          </p:cNvPr>
          <p:cNvPicPr>
            <a:picLocks noGrp="1" noChangeAspect="1"/>
          </p:cNvPicPr>
          <p:nvPr>
            <p:ph idx="1"/>
          </p:nvPr>
        </p:nvPicPr>
        <p:blipFill rotWithShape="1">
          <a:blip r:embed="rId2"/>
          <a:srcRect l="24436" t="15827" r="25348" b="1941"/>
          <a:stretch/>
        </p:blipFill>
        <p:spPr>
          <a:xfrm>
            <a:off x="1882702" y="1556792"/>
            <a:ext cx="5785634" cy="5049281"/>
          </a:xfrm>
          <a:prstGeom prst="rect">
            <a:avLst/>
          </a:prstGeom>
        </p:spPr>
      </p:pic>
      <p:sp>
        <p:nvSpPr>
          <p:cNvPr id="2" name="Rectangle 1">
            <a:extLst>
              <a:ext uri="{FF2B5EF4-FFF2-40B4-BE49-F238E27FC236}">
                <a16:creationId xmlns:a16="http://schemas.microsoft.com/office/drawing/2014/main" id="{544F3CF7-A237-485C-9E04-F03A45DCA6E1}"/>
              </a:ext>
            </a:extLst>
          </p:cNvPr>
          <p:cNvSpPr/>
          <p:nvPr/>
        </p:nvSpPr>
        <p:spPr>
          <a:xfrm>
            <a:off x="1619672" y="251927"/>
            <a:ext cx="53785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Test Entry 2 &amp; 3</a:t>
            </a:r>
          </a:p>
        </p:txBody>
      </p:sp>
    </p:spTree>
    <p:extLst>
      <p:ext uri="{BB962C8B-B14F-4D97-AF65-F5344CB8AC3E}">
        <p14:creationId xmlns:p14="http://schemas.microsoft.com/office/powerpoint/2010/main" val="344973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D47F-1ADE-407F-B6C4-C3F6C2CAF515}"/>
              </a:ext>
            </a:extLst>
          </p:cNvPr>
          <p:cNvSpPr>
            <a:spLocks noGrp="1"/>
          </p:cNvSpPr>
          <p:nvPr>
            <p:ph type="title"/>
          </p:nvPr>
        </p:nvSpPr>
        <p:spPr>
          <a:xfrm>
            <a:off x="-249496" y="532448"/>
            <a:ext cx="6347713" cy="1320800"/>
          </a:xfrm>
        </p:spPr>
        <p:txBody>
          <a:bodyPr>
            <a:normAutofit/>
          </a:bodyPr>
          <a:lstStyle/>
          <a:p>
            <a:pPr algn="ctr"/>
            <a:r>
              <a:rPr lang="en-GB" b="1" dirty="0"/>
              <a:t>Who is it suitable for?</a:t>
            </a:r>
            <a:br>
              <a:rPr lang="en-GB" dirty="0"/>
            </a:br>
            <a:endParaRPr lang="en-GB" dirty="0"/>
          </a:p>
        </p:txBody>
      </p:sp>
      <p:sp>
        <p:nvSpPr>
          <p:cNvPr id="3" name="Content Placeholder 2">
            <a:extLst>
              <a:ext uri="{FF2B5EF4-FFF2-40B4-BE49-F238E27FC236}">
                <a16:creationId xmlns:a16="http://schemas.microsoft.com/office/drawing/2014/main" id="{799B3422-EF04-4868-AB55-45EAA089567D}"/>
              </a:ext>
            </a:extLst>
          </p:cNvPr>
          <p:cNvSpPr>
            <a:spLocks noGrp="1"/>
          </p:cNvSpPr>
          <p:nvPr>
            <p:ph idx="1"/>
          </p:nvPr>
        </p:nvSpPr>
        <p:spPr>
          <a:xfrm>
            <a:off x="609162" y="1340768"/>
            <a:ext cx="4591422" cy="4744103"/>
          </a:xfrm>
        </p:spPr>
        <p:txBody>
          <a:bodyPr>
            <a:normAutofit lnSpcReduction="10000"/>
          </a:bodyPr>
          <a:lstStyle/>
          <a:p>
            <a:pPr marL="0" indent="0">
              <a:buNone/>
            </a:pPr>
            <a:r>
              <a:rPr lang="en-GB" sz="2400" dirty="0"/>
              <a:t>Functional Skills qualifications in English at Entry Level are ideal for learners wishing to develop practical, transferable skills in English in order to work confidently, effectively and independently in life. </a:t>
            </a:r>
          </a:p>
          <a:p>
            <a:pPr marL="0" indent="0">
              <a:buNone/>
            </a:pPr>
            <a:r>
              <a:rPr lang="en-GB" sz="2400" dirty="0"/>
              <a:t>It is suitable for a wide range of individuals and is fundamental to the successful completion of various wider qualifications and frameworks, such as Foundation Learning.</a:t>
            </a:r>
          </a:p>
        </p:txBody>
      </p:sp>
      <p:pic>
        <p:nvPicPr>
          <p:cNvPr id="5" name="Picture 4">
            <a:extLst>
              <a:ext uri="{FF2B5EF4-FFF2-40B4-BE49-F238E27FC236}">
                <a16:creationId xmlns:a16="http://schemas.microsoft.com/office/drawing/2014/main" id="{B0BCF5EB-22E5-47E1-BB77-C283CBEFC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885904"/>
            <a:ext cx="2957669" cy="2083155"/>
          </a:xfrm>
          <a:prstGeom prst="rect">
            <a:avLst/>
          </a:prstGeom>
        </p:spPr>
      </p:pic>
    </p:spTree>
    <p:extLst>
      <p:ext uri="{BB962C8B-B14F-4D97-AF65-F5344CB8AC3E}">
        <p14:creationId xmlns:p14="http://schemas.microsoft.com/office/powerpoint/2010/main" val="8853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94C1-1372-4279-B27E-B6E59D976F00}"/>
              </a:ext>
            </a:extLst>
          </p:cNvPr>
          <p:cNvSpPr>
            <a:spLocks noGrp="1"/>
          </p:cNvSpPr>
          <p:nvPr>
            <p:ph type="title"/>
          </p:nvPr>
        </p:nvSpPr>
        <p:spPr/>
        <p:txBody>
          <a:bodyPr>
            <a:normAutofit/>
          </a:bodyPr>
          <a:lstStyle/>
          <a:p>
            <a:r>
              <a:rPr lang="en-GB" b="1" dirty="0"/>
              <a:t>Qualification structure:</a:t>
            </a:r>
            <a:br>
              <a:rPr lang="en-GB" dirty="0"/>
            </a:br>
            <a:endParaRPr lang="en-GB" dirty="0"/>
          </a:p>
        </p:txBody>
      </p:sp>
      <p:sp>
        <p:nvSpPr>
          <p:cNvPr id="3" name="Content Placeholder 2">
            <a:extLst>
              <a:ext uri="{FF2B5EF4-FFF2-40B4-BE49-F238E27FC236}">
                <a16:creationId xmlns:a16="http://schemas.microsoft.com/office/drawing/2014/main" id="{85DC5FE4-BB80-42A3-94A5-D071B96B756E}"/>
              </a:ext>
            </a:extLst>
          </p:cNvPr>
          <p:cNvSpPr>
            <a:spLocks noGrp="1"/>
          </p:cNvSpPr>
          <p:nvPr>
            <p:ph idx="1"/>
          </p:nvPr>
        </p:nvSpPr>
        <p:spPr/>
        <p:txBody>
          <a:bodyPr>
            <a:normAutofit/>
          </a:bodyPr>
          <a:lstStyle/>
          <a:p>
            <a:r>
              <a:rPr lang="en-GB" sz="2000" dirty="0"/>
              <a:t>The following components are internally assessed: </a:t>
            </a:r>
          </a:p>
          <a:p>
            <a:pPr marL="0" indent="0">
              <a:buNone/>
            </a:pPr>
            <a:endParaRPr lang="en-GB" sz="2000" dirty="0"/>
          </a:p>
          <a:p>
            <a:pPr marL="0" indent="0">
              <a:buNone/>
            </a:pPr>
            <a:r>
              <a:rPr lang="en-GB" sz="2000" dirty="0"/>
              <a:t> Speaking, Listening and Communicating </a:t>
            </a:r>
          </a:p>
          <a:p>
            <a:pPr marL="0" indent="0">
              <a:buNone/>
            </a:pPr>
            <a:r>
              <a:rPr lang="en-GB" sz="2000" dirty="0"/>
              <a:t> Reading</a:t>
            </a:r>
          </a:p>
          <a:p>
            <a:pPr marL="0" indent="0">
              <a:buNone/>
            </a:pPr>
            <a:r>
              <a:rPr lang="en-GB" sz="2000" dirty="0"/>
              <a:t> Writing – spelling test/ Alphabet order</a:t>
            </a:r>
          </a:p>
        </p:txBody>
      </p:sp>
      <p:pic>
        <p:nvPicPr>
          <p:cNvPr id="1026" name="Picture 2" descr="Image result for reading writing and speaking and listening">
            <a:extLst>
              <a:ext uri="{FF2B5EF4-FFF2-40B4-BE49-F238E27FC236}">
                <a16:creationId xmlns:a16="http://schemas.microsoft.com/office/drawing/2014/main" id="{3517D404-DC03-4876-9297-78B216F9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437112"/>
            <a:ext cx="5078170" cy="221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C8C5-DBFF-4FC4-A929-305795991A84}"/>
              </a:ext>
            </a:extLst>
          </p:cNvPr>
          <p:cNvSpPr>
            <a:spLocks noGrp="1"/>
          </p:cNvSpPr>
          <p:nvPr>
            <p:ph type="title"/>
          </p:nvPr>
        </p:nvSpPr>
        <p:spPr>
          <a:xfrm>
            <a:off x="763180" y="1772816"/>
            <a:ext cx="7886700" cy="1325563"/>
          </a:xfrm>
        </p:spPr>
        <p:txBody>
          <a:bodyPr/>
          <a:lstStyle/>
          <a:p>
            <a:r>
              <a:rPr lang="en-GB" dirty="0"/>
              <a:t>Speaking, Listening and Communicating (SLC) </a:t>
            </a:r>
          </a:p>
        </p:txBody>
      </p:sp>
      <p:pic>
        <p:nvPicPr>
          <p:cNvPr id="4" name="Content Placeholder 3">
            <a:extLst>
              <a:ext uri="{FF2B5EF4-FFF2-40B4-BE49-F238E27FC236}">
                <a16:creationId xmlns:a16="http://schemas.microsoft.com/office/drawing/2014/main" id="{F2DD7705-3BC5-4B07-BDF8-68492C1A381D}"/>
              </a:ext>
            </a:extLst>
          </p:cNvPr>
          <p:cNvPicPr>
            <a:picLocks noGrp="1" noChangeAspect="1"/>
          </p:cNvPicPr>
          <p:nvPr>
            <p:ph idx="1"/>
          </p:nvPr>
        </p:nvPicPr>
        <p:blipFill rotWithShape="1">
          <a:blip r:embed="rId2"/>
          <a:srcRect l="29964" t="36814" r="28207" b="39853"/>
          <a:stretch/>
        </p:blipFill>
        <p:spPr>
          <a:xfrm>
            <a:off x="333347" y="3527142"/>
            <a:ext cx="8477305" cy="2520280"/>
          </a:xfrm>
          <a:prstGeom prst="rect">
            <a:avLst/>
          </a:prstGeom>
        </p:spPr>
      </p:pic>
      <p:sp>
        <p:nvSpPr>
          <p:cNvPr id="3" name="Rectangle 2">
            <a:extLst>
              <a:ext uri="{FF2B5EF4-FFF2-40B4-BE49-F238E27FC236}">
                <a16:creationId xmlns:a16="http://schemas.microsoft.com/office/drawing/2014/main" id="{8E26FC35-5579-4E9D-91E4-F764E31B738B}"/>
              </a:ext>
            </a:extLst>
          </p:cNvPr>
          <p:cNvSpPr/>
          <p:nvPr/>
        </p:nvSpPr>
        <p:spPr>
          <a:xfrm>
            <a:off x="763180" y="18490"/>
            <a:ext cx="5400453"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We will look more</a:t>
            </a:r>
          </a:p>
          <a:p>
            <a:pPr algn="ctr"/>
            <a:r>
              <a:rPr lang="en-US" sz="5400" b="1" cap="none" spc="0" dirty="0">
                <a:ln w="22225">
                  <a:solidFill>
                    <a:schemeClr val="accent2"/>
                  </a:solidFill>
                  <a:prstDash val="solid"/>
                </a:ln>
                <a:solidFill>
                  <a:schemeClr val="accent2">
                    <a:lumMod val="40000"/>
                    <a:lumOff val="60000"/>
                  </a:schemeClr>
                </a:solidFill>
                <a:effectLst/>
              </a:rPr>
              <a:t> at this later..</a:t>
            </a:r>
          </a:p>
        </p:txBody>
      </p:sp>
    </p:spTree>
    <p:extLst>
      <p:ext uri="{BB962C8B-B14F-4D97-AF65-F5344CB8AC3E}">
        <p14:creationId xmlns:p14="http://schemas.microsoft.com/office/powerpoint/2010/main" val="288570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C5DD7D-3C3B-414C-AE08-BC3C8EA3036B}"/>
              </a:ext>
            </a:extLst>
          </p:cNvPr>
          <p:cNvPicPr>
            <a:picLocks noChangeAspect="1"/>
          </p:cNvPicPr>
          <p:nvPr/>
        </p:nvPicPr>
        <p:blipFill rotWithShape="1">
          <a:blip r:embed="rId2"/>
          <a:srcRect l="11413" t="27836" r="62600" b="14537"/>
          <a:stretch/>
        </p:blipFill>
        <p:spPr>
          <a:xfrm>
            <a:off x="179512" y="2276872"/>
            <a:ext cx="2376264" cy="2808313"/>
          </a:xfrm>
          <a:prstGeom prst="rect">
            <a:avLst/>
          </a:prstGeom>
        </p:spPr>
      </p:pic>
      <p:sp>
        <p:nvSpPr>
          <p:cNvPr id="2" name="Title 1">
            <a:extLst>
              <a:ext uri="{FF2B5EF4-FFF2-40B4-BE49-F238E27FC236}">
                <a16:creationId xmlns:a16="http://schemas.microsoft.com/office/drawing/2014/main" id="{61321179-FB2F-4108-983C-BC3DD8E4CEEC}"/>
              </a:ext>
            </a:extLst>
          </p:cNvPr>
          <p:cNvSpPr>
            <a:spLocks noGrp="1"/>
          </p:cNvSpPr>
          <p:nvPr>
            <p:ph type="title"/>
          </p:nvPr>
        </p:nvSpPr>
        <p:spPr/>
        <p:txBody>
          <a:bodyPr/>
          <a:lstStyle/>
          <a:p>
            <a:r>
              <a:rPr lang="en-GB" dirty="0"/>
              <a:t>Speaking and Listening- what are they assessing?</a:t>
            </a:r>
          </a:p>
        </p:txBody>
      </p:sp>
      <p:pic>
        <p:nvPicPr>
          <p:cNvPr id="5" name="Picture 4">
            <a:extLst>
              <a:ext uri="{FF2B5EF4-FFF2-40B4-BE49-F238E27FC236}">
                <a16:creationId xmlns:a16="http://schemas.microsoft.com/office/drawing/2014/main" id="{8DE34C56-8F1F-4D0C-8B2C-F3E23DC79980}"/>
              </a:ext>
            </a:extLst>
          </p:cNvPr>
          <p:cNvPicPr>
            <a:picLocks noChangeAspect="1"/>
          </p:cNvPicPr>
          <p:nvPr/>
        </p:nvPicPr>
        <p:blipFill rotWithShape="1">
          <a:blip r:embed="rId3"/>
          <a:srcRect l="12386" t="30790" r="62600" b="14538"/>
          <a:stretch/>
        </p:blipFill>
        <p:spPr>
          <a:xfrm>
            <a:off x="2787646" y="2276872"/>
            <a:ext cx="3029125" cy="3528392"/>
          </a:xfrm>
          <a:prstGeom prst="rect">
            <a:avLst/>
          </a:prstGeom>
        </p:spPr>
      </p:pic>
      <p:pic>
        <p:nvPicPr>
          <p:cNvPr id="6" name="Picture 5">
            <a:extLst>
              <a:ext uri="{FF2B5EF4-FFF2-40B4-BE49-F238E27FC236}">
                <a16:creationId xmlns:a16="http://schemas.microsoft.com/office/drawing/2014/main" id="{473B95FF-333A-4529-A370-A97EEDD168BF}"/>
              </a:ext>
            </a:extLst>
          </p:cNvPr>
          <p:cNvPicPr>
            <a:picLocks noChangeAspect="1"/>
          </p:cNvPicPr>
          <p:nvPr/>
        </p:nvPicPr>
        <p:blipFill rotWithShape="1">
          <a:blip r:embed="rId4"/>
          <a:srcRect l="12200" t="19326" r="63387" b="23047"/>
          <a:stretch/>
        </p:blipFill>
        <p:spPr>
          <a:xfrm>
            <a:off x="6027676" y="2276872"/>
            <a:ext cx="3029125" cy="3810836"/>
          </a:xfrm>
          <a:prstGeom prst="rect">
            <a:avLst/>
          </a:prstGeom>
        </p:spPr>
      </p:pic>
      <p:sp>
        <p:nvSpPr>
          <p:cNvPr id="7" name="TextBox 6">
            <a:extLst>
              <a:ext uri="{FF2B5EF4-FFF2-40B4-BE49-F238E27FC236}">
                <a16:creationId xmlns:a16="http://schemas.microsoft.com/office/drawing/2014/main" id="{92CC9481-5CC2-4A57-BFF7-17710D27C446}"/>
              </a:ext>
            </a:extLst>
          </p:cNvPr>
          <p:cNvSpPr txBox="1"/>
          <p:nvPr/>
        </p:nvSpPr>
        <p:spPr>
          <a:xfrm>
            <a:off x="911429" y="1880394"/>
            <a:ext cx="912429" cy="369332"/>
          </a:xfrm>
          <a:prstGeom prst="rect">
            <a:avLst/>
          </a:prstGeom>
          <a:noFill/>
        </p:spPr>
        <p:txBody>
          <a:bodyPr wrap="none" rtlCol="0">
            <a:spAutoFit/>
          </a:bodyPr>
          <a:lstStyle/>
          <a:p>
            <a:r>
              <a:rPr lang="en-GB" dirty="0"/>
              <a:t>Entry 1</a:t>
            </a:r>
          </a:p>
        </p:txBody>
      </p:sp>
      <p:sp>
        <p:nvSpPr>
          <p:cNvPr id="8" name="TextBox 7">
            <a:extLst>
              <a:ext uri="{FF2B5EF4-FFF2-40B4-BE49-F238E27FC236}">
                <a16:creationId xmlns:a16="http://schemas.microsoft.com/office/drawing/2014/main" id="{738E8530-3FED-40EB-AC4F-F748BE6D2223}"/>
              </a:ext>
            </a:extLst>
          </p:cNvPr>
          <p:cNvSpPr txBox="1"/>
          <p:nvPr/>
        </p:nvSpPr>
        <p:spPr>
          <a:xfrm>
            <a:off x="3845993" y="1853248"/>
            <a:ext cx="912429" cy="369332"/>
          </a:xfrm>
          <a:prstGeom prst="rect">
            <a:avLst/>
          </a:prstGeom>
          <a:noFill/>
        </p:spPr>
        <p:txBody>
          <a:bodyPr wrap="none" rtlCol="0">
            <a:spAutoFit/>
          </a:bodyPr>
          <a:lstStyle/>
          <a:p>
            <a:r>
              <a:rPr lang="en-GB" dirty="0"/>
              <a:t>Entry 2</a:t>
            </a:r>
          </a:p>
        </p:txBody>
      </p:sp>
      <p:sp>
        <p:nvSpPr>
          <p:cNvPr id="9" name="TextBox 8">
            <a:extLst>
              <a:ext uri="{FF2B5EF4-FFF2-40B4-BE49-F238E27FC236}">
                <a16:creationId xmlns:a16="http://schemas.microsoft.com/office/drawing/2014/main" id="{61B8B190-9563-46F3-ACB1-6504638ED42B}"/>
              </a:ext>
            </a:extLst>
          </p:cNvPr>
          <p:cNvSpPr txBox="1"/>
          <p:nvPr/>
        </p:nvSpPr>
        <p:spPr>
          <a:xfrm>
            <a:off x="7207276" y="1853248"/>
            <a:ext cx="912429" cy="369332"/>
          </a:xfrm>
          <a:prstGeom prst="rect">
            <a:avLst/>
          </a:prstGeom>
          <a:noFill/>
        </p:spPr>
        <p:txBody>
          <a:bodyPr wrap="none" rtlCol="0">
            <a:spAutoFit/>
          </a:bodyPr>
          <a:lstStyle/>
          <a:p>
            <a:r>
              <a:rPr lang="en-GB" dirty="0"/>
              <a:t>Entry 3</a:t>
            </a:r>
          </a:p>
        </p:txBody>
      </p:sp>
    </p:spTree>
    <p:extLst>
      <p:ext uri="{BB962C8B-B14F-4D97-AF65-F5344CB8AC3E}">
        <p14:creationId xmlns:p14="http://schemas.microsoft.com/office/powerpoint/2010/main" val="160570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9D10-8452-4B6F-8EB2-312C57CEBBF4}"/>
              </a:ext>
            </a:extLst>
          </p:cNvPr>
          <p:cNvSpPr>
            <a:spLocks noGrp="1"/>
          </p:cNvSpPr>
          <p:nvPr>
            <p:ph type="title"/>
          </p:nvPr>
        </p:nvSpPr>
        <p:spPr/>
        <p:txBody>
          <a:bodyPr/>
          <a:lstStyle/>
          <a:p>
            <a:r>
              <a:rPr lang="en-GB" dirty="0"/>
              <a:t>Reading and Writing + spelling exam</a:t>
            </a:r>
          </a:p>
        </p:txBody>
      </p:sp>
      <p:pic>
        <p:nvPicPr>
          <p:cNvPr id="4" name="Content Placeholder 3">
            <a:extLst>
              <a:ext uri="{FF2B5EF4-FFF2-40B4-BE49-F238E27FC236}">
                <a16:creationId xmlns:a16="http://schemas.microsoft.com/office/drawing/2014/main" id="{B3B377E4-0EAE-4087-B0F1-15771EE0638A}"/>
              </a:ext>
            </a:extLst>
          </p:cNvPr>
          <p:cNvPicPr>
            <a:picLocks noGrp="1" noChangeAspect="1"/>
          </p:cNvPicPr>
          <p:nvPr>
            <p:ph idx="1"/>
          </p:nvPr>
        </p:nvPicPr>
        <p:blipFill rotWithShape="1">
          <a:blip r:embed="rId2"/>
          <a:srcRect l="22716" t="31937" r="21705" b="33691"/>
          <a:stretch/>
        </p:blipFill>
        <p:spPr>
          <a:xfrm>
            <a:off x="420948" y="2924944"/>
            <a:ext cx="8302104" cy="2736305"/>
          </a:xfrm>
          <a:prstGeom prst="rect">
            <a:avLst/>
          </a:prstGeom>
        </p:spPr>
      </p:pic>
    </p:spTree>
    <p:extLst>
      <p:ext uri="{BB962C8B-B14F-4D97-AF65-F5344CB8AC3E}">
        <p14:creationId xmlns:p14="http://schemas.microsoft.com/office/powerpoint/2010/main" val="116661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70D9-FC5B-47B0-97B5-4DBD1BD68BEA}"/>
              </a:ext>
            </a:extLst>
          </p:cNvPr>
          <p:cNvSpPr>
            <a:spLocks noGrp="1"/>
          </p:cNvSpPr>
          <p:nvPr>
            <p:ph type="title"/>
          </p:nvPr>
        </p:nvSpPr>
        <p:spPr/>
        <p:txBody>
          <a:bodyPr/>
          <a:lstStyle/>
          <a:p>
            <a:r>
              <a:rPr lang="en-GB" sz="2000" dirty="0"/>
              <a:t>Reading</a:t>
            </a:r>
          </a:p>
        </p:txBody>
      </p:sp>
      <p:pic>
        <p:nvPicPr>
          <p:cNvPr id="4" name="Content Placeholder 3">
            <a:extLst>
              <a:ext uri="{FF2B5EF4-FFF2-40B4-BE49-F238E27FC236}">
                <a16:creationId xmlns:a16="http://schemas.microsoft.com/office/drawing/2014/main" id="{D0545FBE-5E6C-4305-8A74-251A547B83F9}"/>
              </a:ext>
            </a:extLst>
          </p:cNvPr>
          <p:cNvPicPr>
            <a:picLocks noGrp="1" noChangeAspect="1"/>
          </p:cNvPicPr>
          <p:nvPr>
            <p:ph idx="1"/>
          </p:nvPr>
        </p:nvPicPr>
        <p:blipFill rotWithShape="1">
          <a:blip r:embed="rId2"/>
          <a:srcRect l="11808" t="29829" r="58152" b="37963"/>
          <a:stretch/>
        </p:blipFill>
        <p:spPr>
          <a:xfrm>
            <a:off x="484710" y="1102653"/>
            <a:ext cx="3816424" cy="2180814"/>
          </a:xfrm>
          <a:prstGeom prst="rect">
            <a:avLst/>
          </a:prstGeom>
        </p:spPr>
      </p:pic>
      <p:pic>
        <p:nvPicPr>
          <p:cNvPr id="5" name="Picture 4">
            <a:extLst>
              <a:ext uri="{FF2B5EF4-FFF2-40B4-BE49-F238E27FC236}">
                <a16:creationId xmlns:a16="http://schemas.microsoft.com/office/drawing/2014/main" id="{4D3A4F2D-0F96-41D1-B6E9-6400C30745F4}"/>
              </a:ext>
            </a:extLst>
          </p:cNvPr>
          <p:cNvPicPr>
            <a:picLocks noChangeAspect="1"/>
          </p:cNvPicPr>
          <p:nvPr/>
        </p:nvPicPr>
        <p:blipFill rotWithShape="1">
          <a:blip r:embed="rId3"/>
          <a:srcRect l="12200" t="23123" r="57875" b="29313"/>
          <a:stretch/>
        </p:blipFill>
        <p:spPr>
          <a:xfrm>
            <a:off x="484710" y="3428999"/>
            <a:ext cx="3816424" cy="3232885"/>
          </a:xfrm>
          <a:prstGeom prst="rect">
            <a:avLst/>
          </a:prstGeom>
        </p:spPr>
      </p:pic>
      <p:pic>
        <p:nvPicPr>
          <p:cNvPr id="7" name="Picture 6">
            <a:extLst>
              <a:ext uri="{FF2B5EF4-FFF2-40B4-BE49-F238E27FC236}">
                <a16:creationId xmlns:a16="http://schemas.microsoft.com/office/drawing/2014/main" id="{219140A7-CAD6-49AD-AD5B-B656FA1EEACF}"/>
              </a:ext>
            </a:extLst>
          </p:cNvPr>
          <p:cNvPicPr>
            <a:picLocks noChangeAspect="1"/>
          </p:cNvPicPr>
          <p:nvPr/>
        </p:nvPicPr>
        <p:blipFill rotWithShape="1">
          <a:blip r:embed="rId4"/>
          <a:srcRect l="11413" t="18981" r="58263" b="30791"/>
          <a:stretch/>
        </p:blipFill>
        <p:spPr>
          <a:xfrm>
            <a:off x="4504863" y="1376583"/>
            <a:ext cx="4527481" cy="3996633"/>
          </a:xfrm>
          <a:prstGeom prst="rect">
            <a:avLst/>
          </a:prstGeom>
        </p:spPr>
      </p:pic>
      <p:sp>
        <p:nvSpPr>
          <p:cNvPr id="8" name="TextBox 7">
            <a:extLst>
              <a:ext uri="{FF2B5EF4-FFF2-40B4-BE49-F238E27FC236}">
                <a16:creationId xmlns:a16="http://schemas.microsoft.com/office/drawing/2014/main" id="{CB9C3BC3-24A9-4420-9A07-59B206C3A9E9}"/>
              </a:ext>
            </a:extLst>
          </p:cNvPr>
          <p:cNvSpPr txBox="1"/>
          <p:nvPr/>
        </p:nvSpPr>
        <p:spPr>
          <a:xfrm>
            <a:off x="2987824" y="692696"/>
            <a:ext cx="912429" cy="369332"/>
          </a:xfrm>
          <a:prstGeom prst="rect">
            <a:avLst/>
          </a:prstGeom>
          <a:noFill/>
        </p:spPr>
        <p:txBody>
          <a:bodyPr wrap="none" rtlCol="0">
            <a:spAutoFit/>
          </a:bodyPr>
          <a:lstStyle/>
          <a:p>
            <a:r>
              <a:rPr lang="en-GB" dirty="0"/>
              <a:t>Entry 1</a:t>
            </a:r>
          </a:p>
        </p:txBody>
      </p:sp>
      <p:sp>
        <p:nvSpPr>
          <p:cNvPr id="9" name="TextBox 8">
            <a:extLst>
              <a:ext uri="{FF2B5EF4-FFF2-40B4-BE49-F238E27FC236}">
                <a16:creationId xmlns:a16="http://schemas.microsoft.com/office/drawing/2014/main" id="{C70ECCF3-F07F-4F87-8D99-C161D60B87C4}"/>
              </a:ext>
            </a:extLst>
          </p:cNvPr>
          <p:cNvSpPr txBox="1"/>
          <p:nvPr/>
        </p:nvSpPr>
        <p:spPr>
          <a:xfrm>
            <a:off x="2987823" y="3139426"/>
            <a:ext cx="912429" cy="369332"/>
          </a:xfrm>
          <a:prstGeom prst="rect">
            <a:avLst/>
          </a:prstGeom>
          <a:noFill/>
        </p:spPr>
        <p:txBody>
          <a:bodyPr wrap="none" rtlCol="0">
            <a:spAutoFit/>
          </a:bodyPr>
          <a:lstStyle/>
          <a:p>
            <a:r>
              <a:rPr lang="en-GB" dirty="0"/>
              <a:t>Entry 2</a:t>
            </a:r>
          </a:p>
        </p:txBody>
      </p:sp>
      <p:sp>
        <p:nvSpPr>
          <p:cNvPr id="10" name="TextBox 9">
            <a:extLst>
              <a:ext uri="{FF2B5EF4-FFF2-40B4-BE49-F238E27FC236}">
                <a16:creationId xmlns:a16="http://schemas.microsoft.com/office/drawing/2014/main" id="{14369A9E-0A01-4381-953D-1237049452D0}"/>
              </a:ext>
            </a:extLst>
          </p:cNvPr>
          <p:cNvSpPr txBox="1"/>
          <p:nvPr/>
        </p:nvSpPr>
        <p:spPr>
          <a:xfrm>
            <a:off x="6273311" y="968317"/>
            <a:ext cx="912429" cy="369332"/>
          </a:xfrm>
          <a:prstGeom prst="rect">
            <a:avLst/>
          </a:prstGeom>
          <a:noFill/>
        </p:spPr>
        <p:txBody>
          <a:bodyPr wrap="none" rtlCol="0">
            <a:spAutoFit/>
          </a:bodyPr>
          <a:lstStyle/>
          <a:p>
            <a:r>
              <a:rPr lang="en-GB" dirty="0"/>
              <a:t>Entry 3</a:t>
            </a:r>
          </a:p>
        </p:txBody>
      </p:sp>
    </p:spTree>
    <p:extLst>
      <p:ext uri="{BB962C8B-B14F-4D97-AF65-F5344CB8AC3E}">
        <p14:creationId xmlns:p14="http://schemas.microsoft.com/office/powerpoint/2010/main" val="30693257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476C71BE27044DBCF07A49111B2504" ma:contentTypeVersion="56" ma:contentTypeDescription="Create a new document." ma:contentTypeScope="" ma:versionID="69164c5db49383b929726ed41340df51">
  <xsd:schema xmlns:xsd="http://www.w3.org/2001/XMLSchema" xmlns:xs="http://www.w3.org/2001/XMLSchema" xmlns:p="http://schemas.microsoft.com/office/2006/metadata/properties" xmlns:ns2="15f95986-c634-4740-8031-907f1a1a131b" xmlns:ns3="47e6df95-9216-49aa-aff6-d6aa6b9d7c22" targetNamespace="http://schemas.microsoft.com/office/2006/metadata/properties" ma:root="true" ma:fieldsID="05994f36779f8fb6cc10baba834cd09d" ns2:_="" ns3:_="">
    <xsd:import namespace="15f95986-c634-4740-8031-907f1a1a131b"/>
    <xsd:import namespace="47e6df95-9216-49aa-aff6-d6aa6b9d7c22"/>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2:_dlc_DocId" minOccurs="0"/>
                <xsd:element ref="ns2:_dlc_DocIdUrl" minOccurs="0"/>
                <xsd:element ref="ns2:_dlc_DocIdPersistId" minOccurs="0"/>
                <xsd:element ref="ns3:notes0" minOccurs="0"/>
                <xsd:element ref="ns3:_x0077_r49" minOccurs="0"/>
                <xsd:element ref="ns3:_x0077_dj1" minOccurs="0"/>
                <xsd:element ref="ns3:keyed_x0020_17_x002e_10_x002e_18" minOccurs="0"/>
                <xsd:element ref="ns3:MediaServiceGenerationTime" minOccurs="0"/>
                <xsd:element ref="ns3:MediaServiceEventHashCode" minOccurs="0"/>
                <xsd:element ref="ns3:Uploadedby"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95986-c634-4740-8031-907f1a1a13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7e6df95-9216-49aa-aff6-d6aa6b9d7c2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notes0" ma:index="22" nillable="true" ma:displayName="notes" ma:description="Video too big to upload have on laptop" ma:internalName="notes0">
      <xsd:simpleType>
        <xsd:restriction base="dms:Text">
          <xsd:maxLength value="255"/>
        </xsd:restriction>
      </xsd:simpleType>
    </xsd:element>
    <xsd:element name="_x0077_r49" ma:index="23" nillable="true" ma:displayName="Text" ma:internalName="_x0077_r49">
      <xsd:simpleType>
        <xsd:restriction base="dms:Text"/>
      </xsd:simpleType>
    </xsd:element>
    <xsd:element name="_x0077_dj1" ma:index="24" nillable="true" ma:displayName="Text" ma:internalName="_x0077_dj1">
      <xsd:simpleType>
        <xsd:restriction base="dms:Text"/>
      </xsd:simpleType>
    </xsd:element>
    <xsd:element name="keyed_x0020_17_x002e_10_x002e_18" ma:index="25" nillable="true" ma:displayName="keyed 17.10.18" ma:format="Dropdown" ma:internalName="keyed_x0020_17_x002e_10_x002e_18">
      <xsd:simpleType>
        <xsd:restriction base="dms:Text">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Uploadedby" ma:index="28" nillable="true" ma:displayName="Uploaded by" ma:format="DateTime" ma:internalName="Uploadedby">
      <xsd:simpleType>
        <xsd:restriction base="dms:DateTime"/>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notes0 xmlns="47e6df95-9216-49aa-aff6-d6aa6b9d7c22" xsi:nil="true"/>
    <_x0077_dj1 xmlns="47e6df95-9216-49aa-aff6-d6aa6b9d7c22" xsi:nil="true"/>
    <keyed_x0020_17_x002e_10_x002e_18 xmlns="47e6df95-9216-49aa-aff6-d6aa6b9d7c22" xsi:nil="true"/>
    <LastSharedByTime xmlns="15f95986-c634-4740-8031-907f1a1a131b" xsi:nil="true"/>
    <LastSharedByUser xmlns="15f95986-c634-4740-8031-907f1a1a131b" xsi:nil="true"/>
    <SharedWithUsers xmlns="15f95986-c634-4740-8031-907f1a1a131b">
      <UserInfo>
        <DisplayName/>
        <AccountId xsi:nil="true"/>
        <AccountType/>
      </UserInfo>
    </SharedWithUsers>
    <_dlc_DocIdPersistId xmlns="15f95986-c634-4740-8031-907f1a1a131b">false</_dlc_DocIdPersistId>
    <_x0077_r49 xmlns="47e6df95-9216-49aa-aff6-d6aa6b9d7c22" xsi:nil="true"/>
    <_dlc_DocId xmlns="15f95986-c634-4740-8031-907f1a1a131b">AJ6YJPUCTUJJ-769199992-135366</_dlc_DocId>
    <Uploadedby xmlns="47e6df95-9216-49aa-aff6-d6aa6b9d7c22" xsi:nil="true"/>
    <_dlc_DocIdUrl xmlns="15f95986-c634-4740-8031-907f1a1a131b">
      <Url>https://sclonline.sharepoint.com/_layouts/15/DocIdRedir.aspx?ID=AJ6YJPUCTUJJ-769199992-135366</Url>
      <Description>AJ6YJPUCTUJJ-769199992-135366</Description>
    </_dlc_DocIdUrl>
  </documentManagement>
</p:properties>
</file>

<file path=customXml/itemProps1.xml><?xml version="1.0" encoding="utf-8"?>
<ds:datastoreItem xmlns:ds="http://schemas.openxmlformats.org/officeDocument/2006/customXml" ds:itemID="{783711F6-D4D7-4E00-A6FD-203C3026F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95986-c634-4740-8031-907f1a1a131b"/>
    <ds:schemaRef ds:uri="47e6df95-9216-49aa-aff6-d6aa6b9d7c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6D6692-F497-4A22-BF40-70894D02ADC5}">
  <ds:schemaRefs>
    <ds:schemaRef ds:uri="http://schemas.microsoft.com/office/2006/metadata/longProperties"/>
  </ds:schemaRefs>
</ds:datastoreItem>
</file>

<file path=customXml/itemProps3.xml><?xml version="1.0" encoding="utf-8"?>
<ds:datastoreItem xmlns:ds="http://schemas.openxmlformats.org/officeDocument/2006/customXml" ds:itemID="{122A1461-5804-4344-B04E-B9F18DBCE784}">
  <ds:schemaRefs>
    <ds:schemaRef ds:uri="http://schemas.microsoft.com/sharepoint/v3/contenttype/forms"/>
  </ds:schemaRefs>
</ds:datastoreItem>
</file>

<file path=customXml/itemProps4.xml><?xml version="1.0" encoding="utf-8"?>
<ds:datastoreItem xmlns:ds="http://schemas.openxmlformats.org/officeDocument/2006/customXml" ds:itemID="{B6161517-063D-42F8-A9A5-77B2A34FAE7C}">
  <ds:schemaRefs>
    <ds:schemaRef ds:uri="http://schemas.microsoft.com/sharepoint/events"/>
  </ds:schemaRefs>
</ds:datastoreItem>
</file>

<file path=customXml/itemProps5.xml><?xml version="1.0" encoding="utf-8"?>
<ds:datastoreItem xmlns:ds="http://schemas.openxmlformats.org/officeDocument/2006/customXml" ds:itemID="{EE6479E5-E9BA-4AD7-8612-455158CED0D0}">
  <ds:schemaRefs>
    <ds:schemaRef ds:uri="http://schemas.microsoft.com/office/2006/metadata/properties"/>
    <ds:schemaRef ds:uri="http://schemas.microsoft.com/office/infopath/2007/PartnerControls"/>
    <ds:schemaRef ds:uri="47e6df95-9216-49aa-aff6-d6aa6b9d7c22"/>
    <ds:schemaRef ds:uri="15f95986-c634-4740-8031-907f1a1a131b"/>
  </ds:schemaRefs>
</ds:datastoreItem>
</file>

<file path=docProps/app.xml><?xml version="1.0" encoding="utf-8"?>
<Properties xmlns="http://schemas.openxmlformats.org/officeDocument/2006/extended-properties" xmlns:vt="http://schemas.openxmlformats.org/officeDocument/2006/docPropsVTypes">
  <Template>Ion</Template>
  <TotalTime>908</TotalTime>
  <Words>880</Words>
  <Application>Microsoft Office PowerPoint</Application>
  <PresentationFormat>On-screen Show (4:3)</PresentationFormat>
  <Paragraphs>192</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Trebuchet MS</vt:lpstr>
      <vt:lpstr>Wingdings 3</vt:lpstr>
      <vt:lpstr>Facet</vt:lpstr>
      <vt:lpstr>1_Facet</vt:lpstr>
      <vt:lpstr>Entry 1,  Entry 2,  Entry 3  Functional Skills English </vt:lpstr>
      <vt:lpstr>Group Students</vt:lpstr>
      <vt:lpstr>About this qualification: </vt:lpstr>
      <vt:lpstr>Who is it suitable for? </vt:lpstr>
      <vt:lpstr>Qualification structure: </vt:lpstr>
      <vt:lpstr>Speaking, Listening and Communicating (SLC) </vt:lpstr>
      <vt:lpstr>Speaking and Listening- what are they assessing?</vt:lpstr>
      <vt:lpstr>Reading and Writing + spelling exam</vt:lpstr>
      <vt:lpstr>Reading</vt:lpstr>
      <vt:lpstr>Writing</vt:lpstr>
      <vt:lpstr>Writing  Entry 3</vt:lpstr>
      <vt:lpstr>8 Week Course Structure</vt:lpstr>
      <vt:lpstr>Entry Levels NCFE</vt:lpstr>
      <vt:lpstr>Speaking, Listening and Communicating (SLC) </vt:lpstr>
      <vt:lpstr>Entry Level 1: Structure</vt:lpstr>
      <vt:lpstr>Entry Level 1: Assessor Notes</vt:lpstr>
      <vt:lpstr>Entry Level 2: Structure</vt:lpstr>
      <vt:lpstr>Entry Level 2: Structure</vt:lpstr>
      <vt:lpstr>Entry Level 3: Structure</vt:lpstr>
      <vt:lpstr>Entry  Level 3: Structure</vt:lpstr>
      <vt:lpstr>PowerPoint Presentation</vt:lpstr>
      <vt:lpstr>PowerPoint Presentation</vt:lpstr>
      <vt:lpstr>Order letters- Alphabet</vt:lpstr>
      <vt:lpstr>Assessment Update Entry 2 and Entry 3</vt:lpstr>
      <vt:lpstr>PowerPoint Presentation</vt:lpstr>
      <vt:lpstr>PowerPoint Presentation</vt:lpstr>
      <vt:lpstr>PowerPoint Presentation</vt:lpstr>
      <vt:lpstr>Tutor use;</vt:lpstr>
      <vt:lpstr>Spelling answers</vt:lpstr>
      <vt:lpstr>Entry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User</dc:creator>
  <cp:lastModifiedBy>Sally-Anne Grimley</cp:lastModifiedBy>
  <cp:revision>47</cp:revision>
  <dcterms:created xsi:type="dcterms:W3CDTF">2011-08-18T09:24:11Z</dcterms:created>
  <dcterms:modified xsi:type="dcterms:W3CDTF">2020-02-14T10:33:42Z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Greg Hughes</vt:lpwstr>
  </property>
  <property fmtid="{D5CDD505-2E9C-101B-9397-08002B2CF9AE}" pid="3" name="Order">
    <vt:lpwstr>11105500.0000000</vt:lpwstr>
  </property>
  <property fmtid="{D5CDD505-2E9C-101B-9397-08002B2CF9AE}" pid="4" name="notes0">
    <vt:lpwstr/>
  </property>
  <property fmtid="{D5CDD505-2E9C-101B-9397-08002B2CF9AE}" pid="5" name="xd_ProgID">
    <vt:lpwstr/>
  </property>
  <property fmtid="{D5CDD505-2E9C-101B-9397-08002B2CF9AE}" pid="6" name="SharedWithUsers">
    <vt:lpwstr/>
  </property>
  <property fmtid="{D5CDD505-2E9C-101B-9397-08002B2CF9AE}" pid="7" name="_dlc_DocIdPersistId">
    <vt:lpwstr/>
  </property>
  <property fmtid="{D5CDD505-2E9C-101B-9397-08002B2CF9AE}" pid="8" name="wr49">
    <vt:lpwstr/>
  </property>
  <property fmtid="{D5CDD505-2E9C-101B-9397-08002B2CF9AE}" pid="9" name="display_urn:schemas-microsoft-com:office:office#Author">
    <vt:lpwstr>Greg Hughes</vt:lpwstr>
  </property>
  <property fmtid="{D5CDD505-2E9C-101B-9397-08002B2CF9AE}" pid="10" name="TemplateUrl">
    <vt:lpwstr/>
  </property>
  <property fmtid="{D5CDD505-2E9C-101B-9397-08002B2CF9AE}" pid="11" name="ComplianceAssetId">
    <vt:lpwstr/>
  </property>
  <property fmtid="{D5CDD505-2E9C-101B-9397-08002B2CF9AE}" pid="12" name="wdj1">
    <vt:lpwstr/>
  </property>
  <property fmtid="{D5CDD505-2E9C-101B-9397-08002B2CF9AE}" pid="13" name="keyed 17.10.18">
    <vt:lpwstr/>
  </property>
  <property fmtid="{D5CDD505-2E9C-101B-9397-08002B2CF9AE}" pid="14" name="_dlc_DocId">
    <vt:lpwstr>AJ6YJPUCTUJJ-769199992-111055</vt:lpwstr>
  </property>
  <property fmtid="{D5CDD505-2E9C-101B-9397-08002B2CF9AE}" pid="15" name="Uploadedby">
    <vt:lpwstr/>
  </property>
  <property fmtid="{D5CDD505-2E9C-101B-9397-08002B2CF9AE}" pid="16" name="LastSharedByTime">
    <vt:lpwstr/>
  </property>
  <property fmtid="{D5CDD505-2E9C-101B-9397-08002B2CF9AE}" pid="17" name="LastSharedByUser">
    <vt:lpwstr/>
  </property>
  <property fmtid="{D5CDD505-2E9C-101B-9397-08002B2CF9AE}" pid="18" name="_dlc_DocIdUrl">
    <vt:lpwstr>https://sclonline.sharepoint.com/_layouts/15/DocIdRedir.aspx?ID=AJ6YJPUCTUJJ-769199992-111055, AJ6YJPUCTUJJ-769199992-111055</vt:lpwstr>
  </property>
  <property fmtid="{D5CDD505-2E9C-101B-9397-08002B2CF9AE}" pid="19" name="_SourceUrl">
    <vt:lpwstr/>
  </property>
  <property fmtid="{D5CDD505-2E9C-101B-9397-08002B2CF9AE}" pid="20" name="_SharedFileIndex">
    <vt:lpwstr/>
  </property>
  <property fmtid="{D5CDD505-2E9C-101B-9397-08002B2CF9AE}" pid="21" name="_dlc_DocIdItemGuid">
    <vt:lpwstr>91cc5c43-b58e-43ff-ba65-f794977a2907</vt:lpwstr>
  </property>
  <property fmtid="{D5CDD505-2E9C-101B-9397-08002B2CF9AE}" pid="22" name="xd_Signature">
    <vt:lpwstr/>
  </property>
  <property fmtid="{D5CDD505-2E9C-101B-9397-08002B2CF9AE}" pid="23" name="ContentTypeId">
    <vt:lpwstr>0x01010024476C71BE27044DBCF07A49111B2504</vt:lpwstr>
  </property>
</Properties>
</file>